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4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5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6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7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8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9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0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1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2.xml" ContentType="application/vnd.openxmlformats-officedocument.presentationml.notesSlide+xml"/>
  <Override PartName="/ppt/tags/tag49.xml" ContentType="application/vnd.openxmlformats-officedocument.presentationml.tags+xml"/>
  <Override PartName="/ppt/notesSlides/notesSlide13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4.xml" ContentType="application/vnd.openxmlformats-officedocument.presentationml.notesSlide+xml"/>
  <Override PartName="/ppt/tags/tag52.xml" ContentType="application/vnd.openxmlformats-officedocument.presentationml.tags+xml"/>
  <Override PartName="/ppt/notesSlides/notesSlide15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6.xml" ContentType="application/vnd.openxmlformats-officedocument.presentationml.notesSlide+xml"/>
  <Override PartName="/ppt/tags/tag56.xml" ContentType="application/vnd.openxmlformats-officedocument.presentationml.tags+xml"/>
  <Override PartName="/ppt/notesSlides/notesSlide17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8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9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20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21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22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23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24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25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26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27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28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29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30.xml" ContentType="application/vnd.openxmlformats-officedocument.presentationml.notesSl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31.xml" ContentType="application/vnd.openxmlformats-officedocument.presentationml.notesSlid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32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notesSlides/notesSlide33.xml" ContentType="application/vnd.openxmlformats-officedocument.presentationml.notesSlide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notesSlides/notesSlide34.xml" ContentType="application/vnd.openxmlformats-officedocument.presentationml.notesSlide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35.xml" ContentType="application/vnd.openxmlformats-officedocument.presentationml.notesSl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notesSlides/notesSlide36.xml" ContentType="application/vnd.openxmlformats-officedocument.presentationml.notesSlide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notesSlides/notesSlide37.xml" ContentType="application/vnd.openxmlformats-officedocument.presentationml.notesSlide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notesSlides/notesSlide38.xml" ContentType="application/vnd.openxmlformats-officedocument.presentationml.notesSlide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notesSlides/notesSlide39.xml" ContentType="application/vnd.openxmlformats-officedocument.presentationml.notesSlide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notesSlides/notesSlide40.xml" ContentType="application/vnd.openxmlformats-officedocument.presentationml.notesSlide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notesSlides/notesSlide41.xml" ContentType="application/vnd.openxmlformats-officedocument.presentationml.notesSlide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notesSlides/notesSlide42.xml" ContentType="application/vnd.openxmlformats-officedocument.presentationml.notesSlide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102"/>
  </p:notesMasterIdLst>
  <p:handoutMasterIdLst>
    <p:handoutMasterId r:id="rId103"/>
  </p:handoutMasterIdLst>
  <p:sldIdLst>
    <p:sldId id="279" r:id="rId2"/>
    <p:sldId id="284" r:id="rId3"/>
    <p:sldId id="381" r:id="rId4"/>
    <p:sldId id="346" r:id="rId5"/>
    <p:sldId id="404" r:id="rId6"/>
    <p:sldId id="349" r:id="rId7"/>
    <p:sldId id="384" r:id="rId8"/>
    <p:sldId id="382" r:id="rId9"/>
    <p:sldId id="351" r:id="rId10"/>
    <p:sldId id="377" r:id="rId11"/>
    <p:sldId id="352" r:id="rId12"/>
    <p:sldId id="378" r:id="rId13"/>
    <p:sldId id="379" r:id="rId14"/>
    <p:sldId id="353" r:id="rId15"/>
    <p:sldId id="363" r:id="rId16"/>
    <p:sldId id="364" r:id="rId17"/>
    <p:sldId id="405" r:id="rId18"/>
    <p:sldId id="406" r:id="rId19"/>
    <p:sldId id="365" r:id="rId20"/>
    <p:sldId id="380" r:id="rId21"/>
    <p:sldId id="383" r:id="rId22"/>
    <p:sldId id="407" r:id="rId23"/>
    <p:sldId id="354" r:id="rId24"/>
    <p:sldId id="385" r:id="rId25"/>
    <p:sldId id="410" r:id="rId26"/>
    <p:sldId id="386" r:id="rId27"/>
    <p:sldId id="387" r:id="rId28"/>
    <p:sldId id="360" r:id="rId29"/>
    <p:sldId id="411" r:id="rId30"/>
    <p:sldId id="388" r:id="rId31"/>
    <p:sldId id="356" r:id="rId32"/>
    <p:sldId id="357" r:id="rId33"/>
    <p:sldId id="417" r:id="rId34"/>
    <p:sldId id="414" r:id="rId35"/>
    <p:sldId id="415" r:id="rId36"/>
    <p:sldId id="416" r:id="rId37"/>
    <p:sldId id="408" r:id="rId38"/>
    <p:sldId id="391" r:id="rId39"/>
    <p:sldId id="358" r:id="rId40"/>
    <p:sldId id="419" r:id="rId41"/>
    <p:sldId id="397" r:id="rId42"/>
    <p:sldId id="371" r:id="rId43"/>
    <p:sldId id="409" r:id="rId44"/>
    <p:sldId id="392" r:id="rId45"/>
    <p:sldId id="399" r:id="rId46"/>
    <p:sldId id="374" r:id="rId47"/>
    <p:sldId id="418" r:id="rId48"/>
    <p:sldId id="375" r:id="rId49"/>
    <p:sldId id="395" r:id="rId50"/>
    <p:sldId id="396" r:id="rId51"/>
    <p:sldId id="400" r:id="rId52"/>
    <p:sldId id="403" r:id="rId53"/>
    <p:sldId id="401" r:id="rId54"/>
    <p:sldId id="359" r:id="rId55"/>
    <p:sldId id="420" r:id="rId56"/>
    <p:sldId id="361" r:id="rId57"/>
    <p:sldId id="337" r:id="rId58"/>
    <p:sldId id="291" r:id="rId59"/>
    <p:sldId id="343" r:id="rId60"/>
    <p:sldId id="292" r:id="rId61"/>
    <p:sldId id="293" r:id="rId62"/>
    <p:sldId id="296" r:id="rId63"/>
    <p:sldId id="297" r:id="rId64"/>
    <p:sldId id="298" r:id="rId65"/>
    <p:sldId id="299" r:id="rId66"/>
    <p:sldId id="300" r:id="rId67"/>
    <p:sldId id="342" r:id="rId68"/>
    <p:sldId id="301" r:id="rId69"/>
    <p:sldId id="302" r:id="rId70"/>
    <p:sldId id="303" r:id="rId71"/>
    <p:sldId id="304" r:id="rId72"/>
    <p:sldId id="305" r:id="rId73"/>
    <p:sldId id="306" r:id="rId74"/>
    <p:sldId id="308" r:id="rId75"/>
    <p:sldId id="334" r:id="rId76"/>
    <p:sldId id="328" r:id="rId77"/>
    <p:sldId id="327" r:id="rId78"/>
    <p:sldId id="329" r:id="rId79"/>
    <p:sldId id="324" r:id="rId80"/>
    <p:sldId id="330" r:id="rId81"/>
    <p:sldId id="332" r:id="rId82"/>
    <p:sldId id="314" r:id="rId83"/>
    <p:sldId id="318" r:id="rId84"/>
    <p:sldId id="320" r:id="rId85"/>
    <p:sldId id="335" r:id="rId86"/>
    <p:sldId id="321" r:id="rId87"/>
    <p:sldId id="322" r:id="rId88"/>
    <p:sldId id="317" r:id="rId89"/>
    <p:sldId id="315" r:id="rId90"/>
    <p:sldId id="309" r:id="rId91"/>
    <p:sldId id="336" r:id="rId92"/>
    <p:sldId id="341" r:id="rId93"/>
    <p:sldId id="331" r:id="rId94"/>
    <p:sldId id="323" r:id="rId95"/>
    <p:sldId id="258" r:id="rId96"/>
    <p:sldId id="311" r:id="rId97"/>
    <p:sldId id="312" r:id="rId98"/>
    <p:sldId id="345" r:id="rId99"/>
    <p:sldId id="340" r:id="rId100"/>
    <p:sldId id="339" r:id="rId101"/>
  </p:sldIdLst>
  <p:sldSz cx="12192000" cy="6858000"/>
  <p:notesSz cx="6888163" cy="1002188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3" userDrawn="1">
          <p15:clr>
            <a:srgbClr val="A4A3A4"/>
          </p15:clr>
        </p15:guide>
        <p15:guide id="2" orient="horz" pos="3838" userDrawn="1">
          <p15:clr>
            <a:srgbClr val="A4A3A4"/>
          </p15:clr>
        </p15:guide>
        <p15:guide id="3" orient="horz" pos="4201" userDrawn="1">
          <p15:clr>
            <a:srgbClr val="A4A3A4"/>
          </p15:clr>
        </p15:guide>
        <p15:guide id="4" orient="horz" pos="3294" userDrawn="1">
          <p15:clr>
            <a:srgbClr val="A4A3A4"/>
          </p15:clr>
        </p15:guide>
        <p15:guide id="5" orient="horz" pos="255" userDrawn="1">
          <p15:clr>
            <a:srgbClr val="A4A3A4"/>
          </p15:clr>
        </p15:guide>
        <p15:guide id="6" orient="horz" pos="1026" userDrawn="1">
          <p15:clr>
            <a:srgbClr val="A4A3A4"/>
          </p15:clr>
        </p15:guide>
        <p15:guide id="7" orient="horz" pos="3884" userDrawn="1">
          <p15:clr>
            <a:srgbClr val="A4A3A4"/>
          </p15:clr>
        </p15:guide>
        <p15:guide id="8" orient="horz" pos="3385" userDrawn="1">
          <p15:clr>
            <a:srgbClr val="A4A3A4"/>
          </p15:clr>
        </p15:guide>
        <p15:guide id="9" orient="horz" pos="2704" userDrawn="1">
          <p15:clr>
            <a:srgbClr val="A4A3A4"/>
          </p15:clr>
        </p15:guide>
        <p15:guide id="10" orient="horz" pos="1207" userDrawn="1">
          <p15:clr>
            <a:srgbClr val="A4A3A4"/>
          </p15:clr>
        </p15:guide>
        <p15:guide id="11" orient="horz" pos="1525" userDrawn="1">
          <p15:clr>
            <a:srgbClr val="A4A3A4"/>
          </p15:clr>
        </p15:guide>
        <p15:guide id="12" orient="horz" pos="1480" userDrawn="1">
          <p15:clr>
            <a:srgbClr val="A4A3A4"/>
          </p15:clr>
        </p15:guide>
        <p15:guide id="13" orient="horz" pos="3067" userDrawn="1">
          <p15:clr>
            <a:srgbClr val="A4A3A4"/>
          </p15:clr>
        </p15:guide>
        <p15:guide id="14" orient="horz" pos="1979" userDrawn="1">
          <p15:clr>
            <a:srgbClr val="A4A3A4"/>
          </p15:clr>
        </p15:guide>
        <p15:guide id="15" pos="3900" userDrawn="1">
          <p15:clr>
            <a:srgbClr val="A4A3A4"/>
          </p15:clr>
        </p15:guide>
        <p15:guide id="16" pos="3780" userDrawn="1">
          <p15:clr>
            <a:srgbClr val="A4A3A4"/>
          </p15:clr>
        </p15:guide>
        <p15:guide id="17" pos="2993" userDrawn="1">
          <p15:clr>
            <a:srgbClr val="A4A3A4"/>
          </p15:clr>
        </p15:guide>
        <p15:guide id="18" pos="2872" userDrawn="1">
          <p15:clr>
            <a:srgbClr val="A4A3A4"/>
          </p15:clr>
        </p15:guide>
        <p15:guide id="19" pos="2087" userDrawn="1">
          <p15:clr>
            <a:srgbClr val="A4A3A4"/>
          </p15:clr>
        </p15:guide>
        <p15:guide id="20" pos="1965" userDrawn="1">
          <p15:clr>
            <a:srgbClr val="A4A3A4"/>
          </p15:clr>
        </p15:guide>
        <p15:guide id="21" pos="1179" userDrawn="1">
          <p15:clr>
            <a:srgbClr val="A4A3A4"/>
          </p15:clr>
        </p15:guide>
        <p15:guide id="22" pos="1073" userDrawn="1">
          <p15:clr>
            <a:srgbClr val="A4A3A4"/>
          </p15:clr>
        </p15:guide>
        <p15:guide id="23" pos="272" userDrawn="1">
          <p15:clr>
            <a:srgbClr val="A4A3A4"/>
          </p15:clr>
        </p15:guide>
        <p15:guide id="24" pos="4687" userDrawn="1">
          <p15:clr>
            <a:srgbClr val="A4A3A4"/>
          </p15:clr>
        </p15:guide>
        <p15:guide id="25" pos="4808" userDrawn="1">
          <p15:clr>
            <a:srgbClr val="A4A3A4"/>
          </p15:clr>
        </p15:guide>
        <p15:guide id="26" pos="5593" userDrawn="1">
          <p15:clr>
            <a:srgbClr val="A4A3A4"/>
          </p15:clr>
        </p15:guide>
        <p15:guide id="27" pos="5715" userDrawn="1">
          <p15:clr>
            <a:srgbClr val="A4A3A4"/>
          </p15:clr>
        </p15:guide>
        <p15:guide id="28" pos="6501" userDrawn="1">
          <p15:clr>
            <a:srgbClr val="A4A3A4"/>
          </p15:clr>
        </p15:guide>
        <p15:guide id="29" pos="6623" userDrawn="1">
          <p15:clr>
            <a:srgbClr val="A4A3A4"/>
          </p15:clr>
        </p15:guide>
        <p15:guide id="30" pos="74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 userDrawn="1">
          <p15:clr>
            <a:srgbClr val="A4A3A4"/>
          </p15:clr>
        </p15:guide>
        <p15:guide id="2" pos="217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AD1"/>
    <a:srgbClr val="F8F8F8"/>
    <a:srgbClr val="0099D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1966" autoAdjust="0"/>
  </p:normalViewPr>
  <p:slideViewPr>
    <p:cSldViewPr showGuides="1">
      <p:cViewPr varScale="1">
        <p:scale>
          <a:sx n="103" d="100"/>
          <a:sy n="103" d="100"/>
        </p:scale>
        <p:origin x="1818" y="96"/>
      </p:cViewPr>
      <p:guideLst>
        <p:guide orient="horz" pos="1253"/>
        <p:guide orient="horz" pos="3838"/>
        <p:guide orient="horz" pos="4201"/>
        <p:guide orient="horz" pos="3294"/>
        <p:guide orient="horz" pos="255"/>
        <p:guide orient="horz" pos="1026"/>
        <p:guide orient="horz" pos="3884"/>
        <p:guide orient="horz" pos="3385"/>
        <p:guide orient="horz" pos="2704"/>
        <p:guide orient="horz" pos="1207"/>
        <p:guide orient="horz" pos="1525"/>
        <p:guide orient="horz" pos="1480"/>
        <p:guide orient="horz" pos="3067"/>
        <p:guide orient="horz" pos="1979"/>
        <p:guide pos="3900"/>
        <p:guide pos="3780"/>
        <p:guide pos="2993"/>
        <p:guide pos="2872"/>
        <p:guide pos="2087"/>
        <p:guide pos="1965"/>
        <p:guide pos="1179"/>
        <p:guide pos="1073"/>
        <p:guide pos="272"/>
        <p:guide pos="4687"/>
        <p:guide pos="4808"/>
        <p:guide pos="5593"/>
        <p:guide pos="5715"/>
        <p:guide pos="6501"/>
        <p:guide pos="6623"/>
        <p:guide pos="74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-3132" y="-96"/>
      </p:cViewPr>
      <p:guideLst>
        <p:guide orient="horz" pos="3157"/>
        <p:guide pos="21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C3797C4-ED8E-4EA4-959C-2AEEE7E3AD08}" type="datetimeFigureOut">
              <a:rPr lang="de-DE" smtClean="0"/>
              <a:t>14.12.2024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FBF1F910-8AA9-49D3-9D40-DBE35BDF93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589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4B5C22D-DB44-4084-9471-0EB64DB204F9}" type="datetimeFigureOut">
              <a:rPr lang="de-DE" smtClean="0"/>
              <a:t>14.12.2024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25" tIns="48312" rIns="96625" bIns="48312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vert="horz" lIns="96625" tIns="48312" rIns="96625" bIns="48312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8947F2EB-A273-4CA5-8E41-BC88C509E2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153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6266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|n&gt;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spin</a:t>
            </a:r>
            <a:r>
              <a:rPr lang="de-DE" dirty="0"/>
              <a:t> at </a:t>
            </a:r>
            <a:r>
              <a:rPr lang="de-DE" dirty="0" err="1"/>
              <a:t>site</a:t>
            </a:r>
            <a:r>
              <a:rPr lang="de-DE" dirty="0"/>
              <a:t> 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flipped</a:t>
            </a:r>
            <a:r>
              <a:rPr lang="de-DE" dirty="0"/>
              <a:t>/</a:t>
            </a:r>
            <a:r>
              <a:rPr lang="de-DE" dirty="0" err="1"/>
              <a:t>tilted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Thus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superposition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titled</a:t>
            </a:r>
            <a:r>
              <a:rPr lang="de-DE" dirty="0"/>
              <a:t> </a:t>
            </a:r>
            <a:r>
              <a:rPr lang="de-DE" dirty="0" err="1"/>
              <a:t>spin</a:t>
            </a:r>
            <a:r>
              <a:rPr lang="de-DE" dirty="0"/>
              <a:t> </a:t>
            </a:r>
            <a:r>
              <a:rPr lang="de-DE" dirty="0" err="1"/>
              <a:t>is</a:t>
            </a:r>
            <a:endParaRPr lang="de-DE" dirty="0"/>
          </a:p>
          <a:p>
            <a:endParaRPr lang="de-DE" dirty="0"/>
          </a:p>
          <a:p>
            <a:r>
              <a:rPr lang="de-DE" dirty="0"/>
              <a:t>|k&gt;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orthonormal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3972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total magnetization in z is reduced, but the average x and y component are still zero? How can that be?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can also see here that the z-</a:t>
            </a:r>
            <a:r>
              <a:rPr lang="en-US" dirty="0" err="1"/>
              <a:t>compontne</a:t>
            </a:r>
            <a:r>
              <a:rPr lang="en-US" dirty="0"/>
              <a:t> for a site I seems to be only reduced by 1/N instead of 1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2507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7C765-ADFD-6626-9E6F-9840F4D6A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D82469A-35C3-A3F4-918E-7AE23B64E7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93D7FB9-8AF8-D904-3F96-EA5C89162E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BB5CBD-5881-7CFD-7520-4D5624205B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526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CA862-8332-214C-6767-0A90A581A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99D0FDF-A51C-8067-0733-62D4F4A7CB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A8BDE9F-0634-7BFE-63A9-A6D810501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EF3ADE-8F64-EDC1-8C2E-2C32C4BD6F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1495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7554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isotropic</a:t>
            </a:r>
            <a:r>
              <a:rPr lang="de-DE" dirty="0"/>
              <a:t> </a:t>
            </a:r>
            <a:r>
              <a:rPr lang="de-DE" dirty="0" err="1"/>
              <a:t>hamilotoain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quantisation</a:t>
            </a:r>
            <a:r>
              <a:rPr lang="de-DE" dirty="0"/>
              <a:t> </a:t>
            </a:r>
            <a:r>
              <a:rPr lang="de-DE" dirty="0" err="1"/>
              <a:t>axis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like (</a:t>
            </a:r>
            <a:r>
              <a:rPr lang="de-DE" dirty="0" err="1"/>
              <a:t>write</a:t>
            </a:r>
            <a:r>
              <a:rPr lang="de-DE" dirty="0"/>
              <a:t> on </a:t>
            </a:r>
            <a:r>
              <a:rPr lang="de-DE" dirty="0" err="1"/>
              <a:t>blackboard</a:t>
            </a:r>
            <a:r>
              <a:rPr lang="de-DE" dirty="0"/>
              <a:t> </a:t>
            </a:r>
            <a:r>
              <a:rPr lang="de-DE" dirty="0" err="1"/>
              <a:t>maybe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1238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43058-BF59-0F27-0D88-FBCBBEA1C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855575B-5558-6B5C-D25F-80CF2BE1E3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7A7714E-572F-C15A-9B08-E8382D74C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isotropic</a:t>
            </a:r>
            <a:r>
              <a:rPr lang="de-DE" dirty="0"/>
              <a:t> </a:t>
            </a:r>
            <a:r>
              <a:rPr lang="de-DE" dirty="0" err="1"/>
              <a:t>hamilotoain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quantisation</a:t>
            </a:r>
            <a:r>
              <a:rPr lang="de-DE" dirty="0"/>
              <a:t> </a:t>
            </a:r>
            <a:r>
              <a:rPr lang="de-DE" dirty="0" err="1"/>
              <a:t>axis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like (</a:t>
            </a:r>
            <a:r>
              <a:rPr lang="de-DE" dirty="0" err="1"/>
              <a:t>write</a:t>
            </a:r>
            <a:r>
              <a:rPr lang="de-DE" dirty="0"/>
              <a:t> on </a:t>
            </a:r>
            <a:r>
              <a:rPr lang="de-DE" dirty="0" err="1"/>
              <a:t>blackboard</a:t>
            </a:r>
            <a:r>
              <a:rPr lang="de-DE" dirty="0"/>
              <a:t> </a:t>
            </a:r>
            <a:r>
              <a:rPr lang="de-DE" dirty="0" err="1"/>
              <a:t>maybe</a:t>
            </a:r>
            <a:r>
              <a:rPr lang="de-DE" dirty="0"/>
              <a:t>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74EF4D-A510-B2A2-5492-8A81113D26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7228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20414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A02E1-3D8B-8758-1A17-C8A4D733B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B93984A-F1EB-BD8D-3156-335CB0CAB7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43EA4EB-DD6D-FF56-FE92-BD69A7040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E8CDFE-3354-CCBF-AB48-EC4EB6CF9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8588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C2DD8-E132-8133-5B94-8B5C1E59A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E6C7AB8-2576-6339-823D-2FE99E799E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EDAFCD8-21C5-706C-5AB9-90ABB912BC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E51CC4-C412-CDA1-C278-916DF4B1E3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6403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Gucken uns gleich wechselwirkenden Magnetismus an, vorher guckt ihr euch aber die Interaktion eines Spins mit einem Feld 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509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44262-F2C1-E9BD-8AE9-F159C87E2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48BB7A5-D77C-563E-E780-EC872EF310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A457B28-5D42-44C9-F3FB-2D8DCBCEF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E70FBA-D07A-EBFC-37D6-D044A70A29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15686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4B70E-DEF7-6A0D-6020-657F0F1EB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A6CCB14-3859-D209-1C3C-9B8F36488A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3521D2A-80A1-F37A-8033-EE6718FCF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5F73EA-2B79-701D-EA58-EEE2B37186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68910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911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2E6F6-C009-BDA7-1E92-8C08EC5FA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34BA80D-BD26-AA16-CDE4-58C5D14E01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AD86B0E-FBB1-4876-519B-4A133EC321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07ADE5-3C3A-4607-81BA-82E0264E84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5505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5F22D-EBB3-E794-1B89-31703C4FA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9A656B7-E25A-78DE-AE41-8A1FCD9FF7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698BB5B-5504-8624-4E02-408D7BF06A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3B407B-F654-BB37-C410-C8BD04CE39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5021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Search transformation that writes the ang. Moment. Operators as bosonic creation and annihilation operators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Dyson–</a:t>
            </a:r>
            <a:r>
              <a:rPr lang="en-US" dirty="0" err="1"/>
              <a:t>Maleev</a:t>
            </a:r>
            <a:r>
              <a:rPr lang="en-US" dirty="0"/>
              <a:t> representation breaks (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38752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28611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2DA7D-BC04-5A09-3A51-64DB1D7D7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7553A11-D4B9-26CD-30AE-DBF919B685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FC8A8B2-3D95-4DA0-BD82-E2F57B84BC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1B21F8-CFF8-D800-A50A-2C6E931744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76540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23D60-357A-E456-64D4-F6D4B4D12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74B649E-C072-1F8F-2E0D-94475877EC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5CF020E-03B4-DC05-6870-841C6ACB2A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59DFD9-11E5-DA84-6CE6-7642312C0B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37176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1BA8E-C6A7-CD12-2685-048861ABA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FBBD3D9-84DC-2539-C8F4-AC19906C9B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EE6BEEC-A076-8A77-8EED-1D74BA69E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CE090F-2FDE-888E-8230-8C7D141F98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8847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94366-863A-DAFC-9A1D-E0BD20C1E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0AACE8F-59CD-A3DB-98EB-99F87B474E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EAD731D-B86E-AAD6-D582-22E43F3BB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repeat them here since they are quite important for this talk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They fulfill the angular momentum algebra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760E11-7C45-7AE0-7837-77118D2FE5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82598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DD4B2-C0FA-9791-29E4-E3E173038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0F6A8A7-DBC6-62EE-4274-CADE0079E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C842227-ABD6-F056-1581-B0A1C2FFA4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2E9F73-87D7-CB95-8B88-C860C2C903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53932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condtion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not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operaors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83215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DCF1C-2D1D-1394-2F00-9E54E6329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BEA7F85-0743-DF5E-4EBD-F35944AA9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FDFAD72-24A9-B5AD-DC23-7EE57C0B2B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condition</a:t>
            </a:r>
            <a:r>
              <a:rPr lang="de-DE" dirty="0"/>
              <a:t> ii, </a:t>
            </a:r>
            <a:r>
              <a:rPr lang="de-DE" dirty="0" err="1"/>
              <a:t>which</a:t>
            </a:r>
            <a:r>
              <a:rPr lang="de-DE" dirty="0"/>
              <a:t> was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commutation</a:t>
            </a:r>
            <a:r>
              <a:rPr lang="de-DE" dirty="0"/>
              <a:t> </a:t>
            </a:r>
            <a:r>
              <a:rPr lang="de-DE" dirty="0" err="1"/>
              <a:t>relations</a:t>
            </a:r>
            <a:r>
              <a:rPr lang="de-DE" dirty="0"/>
              <a:t> </a:t>
            </a:r>
            <a:r>
              <a:rPr lang="de-DE" dirty="0" err="1"/>
              <a:t>cant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broken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6E00DA-987D-8EDB-035A-71D5F71E74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55936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A4B3D-5ECC-29CD-7C83-A1B480772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1204270-81D2-6EC8-FD29-9806A86F8E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FC54D2C-1486-5A18-6FBB-D1446D4365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Want to express the Hamiltonian with the bosonic operators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8D5F32-3E22-D1AA-352A-C9832A9781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58598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What can we do with this expression?</a:t>
            </a:r>
          </a:p>
          <a:p>
            <a:pPr lvl="1"/>
            <a:r>
              <a:rPr lang="en-US" dirty="0"/>
              <a:t>We can look at the time evolution of an operator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2022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A6142-5D92-7449-8243-1DEC12826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114E744-6DFC-709C-07C0-BD7E298C2E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F8FA7A3-1121-014E-0A8F-41D4BD5D12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What can we do with this expression?</a:t>
            </a:r>
          </a:p>
          <a:p>
            <a:pPr lvl="1"/>
            <a:r>
              <a:rPr lang="en-US" dirty="0"/>
              <a:t>We can look at the time evolution of an operator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61BE9D-F625-650A-C3AA-5CAA5B1CDB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19238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Let us now consider a single frequency spin wave, represented by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2658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20C69-7C6C-573E-D375-40BBD1B23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C3A4B80-14E2-0DFE-DBBC-199466ED9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8E42FE5-7527-CA2E-18EA-BE0DB0226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Let us now consider a single frequency spin wave, represented by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CB58BE-327D-07A4-6836-1DB385BC19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78584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76715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23F2C-3AA7-FAE2-2748-650F3BC74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0DEA66D-7009-D3E0-59DA-07D7FBFEE5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C092E3E-3FA3-5AD5-640A-A685202B7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8CFF369-6C2C-AFD3-F69B-1831D70792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321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½ due to double counting</a:t>
            </a:r>
          </a:p>
          <a:p>
            <a:endParaRPr lang="en-US" dirty="0"/>
          </a:p>
          <a:p>
            <a:r>
              <a:rPr lang="en-US" dirty="0"/>
              <a:t>For a chain like depicted with only nearest </a:t>
            </a:r>
            <a:r>
              <a:rPr lang="en-US" dirty="0" err="1"/>
              <a:t>neighbour</a:t>
            </a:r>
            <a:r>
              <a:rPr lang="en-US" dirty="0"/>
              <a:t> interaction we get a coordination number of z = 2 hence the factor cancel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46529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0DDCE-FA79-1A97-DE6E-CE87C102B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D406FE5-6EC9-57EC-0F8E-6C86F2E59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35C728A-DC38-33AD-285F-F0EB668F7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8CD9E1-ECDC-28E6-C665-516AEBD93B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8849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EE78E-9499-C78D-ED0F-6011B889F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C75657A-7A46-7EDD-494C-778470A4A8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EAF9138-9832-7C10-FE19-29076B05A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03C939-3ADD-E5FA-01EA-9F14C78365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47460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Based on the </a:t>
            </a:r>
            <a:r>
              <a:rPr lang="en-US" dirty="0" err="1"/>
              <a:t>Lamor</a:t>
            </a:r>
            <a:r>
              <a:rPr lang="en-US" dirty="0"/>
              <a:t>-frequency we can numerically integrate a system of spins using the Landau Lifshitz Gilbert equation.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Time integration done with Heun’s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this method one could also determine the dispersion relation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67519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3B799-0844-8360-B305-B470784BF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6535FF2-B63F-D1E5-0ADD-B54FE9ADB0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2C93BFF-F771-E435-3516-E3E2DC31F0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Based on the </a:t>
            </a:r>
            <a:r>
              <a:rPr lang="en-US" dirty="0" err="1"/>
              <a:t>Lamor</a:t>
            </a:r>
            <a:r>
              <a:rPr lang="en-US" dirty="0"/>
              <a:t>-frequency we can numerically integrate a system of spins using the Landau Lifshitz Gilbert equation.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Time integration done with Heun’s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this method one could also determine the dispersion relation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4B7B7E-CDFE-E0F7-4546-1759124268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5786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7011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62779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94693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4787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47882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470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The same question was asked by Felix Block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 found several low-lying excited states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will now obtain the same result as him, but we will use a more modern path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88261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85584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10043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94419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66919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30926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83256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23391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8405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56312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451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Flipped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S = ½ but </a:t>
            </a:r>
            <a:r>
              <a:rPr lang="de-DE" dirty="0" err="1"/>
              <a:t>otherwise</a:t>
            </a:r>
            <a:r>
              <a:rPr lang="de-DE" dirty="0"/>
              <a:t> </a:t>
            </a:r>
            <a:r>
              <a:rPr lang="de-DE" dirty="0" err="1"/>
              <a:t>tilted</a:t>
            </a:r>
            <a:endParaRPr lang="de-DE" dirty="0"/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 an eigenstate anymore, which we can quickly calculate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06868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32697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946654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331312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07783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352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2S because of eigenvalues of the spin operators</a:t>
            </a:r>
          </a:p>
          <a:p>
            <a:endParaRPr lang="en-US" dirty="0"/>
          </a:p>
          <a:p>
            <a:r>
              <a:rPr lang="en-US" dirty="0"/>
              <a:t>We can go from m – delta to m + delta, since we assume that delta is symmetric around zero </a:t>
            </a:r>
          </a:p>
          <a:p>
            <a:endParaRPr lang="en-US" dirty="0"/>
          </a:p>
          <a:p>
            <a:r>
              <a:rPr lang="en-US" dirty="0"/>
              <a:t>Same as in </a:t>
            </a:r>
            <a:r>
              <a:rPr lang="en-US" dirty="0" err="1"/>
              <a:t>enrico</a:t>
            </a:r>
            <a:r>
              <a:rPr lang="en-US" dirty="0"/>
              <a:t> </a:t>
            </a:r>
            <a:r>
              <a:rPr lang="en-US" dirty="0" err="1"/>
              <a:t>rastelli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0027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Indepent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s=1/2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315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if we can see a linear combination of states could be what we want.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want the first excitation to be a eigenstate with a higher energy and a reduced magnetization.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similiar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coherent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, but also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in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lectures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8414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769101" y="1989139"/>
            <a:ext cx="5422396" cy="2663824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de-DE" dirty="0"/>
              <a:t>Zuerst Bild durch klicken auf Symbol hinzufügen und anschließend in den Hintergrund stellen!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373688"/>
            <a:ext cx="8447617" cy="792162"/>
          </a:xfrm>
        </p:spPr>
        <p:txBody>
          <a:bodyPr anchor="b">
            <a:noAutofit/>
          </a:bodyPr>
          <a:lstStyle>
            <a:lvl1pPr marL="0" indent="0" algn="l">
              <a:lnSpc>
                <a:spcPct val="110000"/>
              </a:lnSpc>
              <a:buNone/>
              <a:defRPr sz="2000" b="1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2492896"/>
            <a:ext cx="6144252" cy="2376487"/>
          </a:xfrm>
        </p:spPr>
        <p:txBody>
          <a:bodyPr bIns="82800" anchor="b">
            <a:noAutofit/>
          </a:bodyPr>
          <a:lstStyle>
            <a:lvl1pPr>
              <a:lnSpc>
                <a:spcPct val="105000"/>
              </a:lnSpc>
              <a:defRPr sz="3500" b="1" u="none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184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G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5200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5200"/>
              </a:spcBef>
              <a:buFont typeface="Arial" panose="020B0604020202020204" pitchFamily="34" charset="0"/>
              <a:buNone/>
              <a:defRPr sz="26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395096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3500"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3500"/>
              </a:spcBef>
              <a:buFont typeface="Arial" panose="020B0604020202020204" pitchFamily="34" charset="0"/>
              <a:buNone/>
              <a:defRPr sz="20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487186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1132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6B4632-710A-C3C1-0321-22004E49B1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81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rmatierungen Listenebe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115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buAutoNum type="arabicPeriod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osse Headline – 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36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6531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Grosse Headline – 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75974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131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51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 Headline – 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675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"/>
            <a:ext cx="11328829" cy="5084762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5229226"/>
            <a:ext cx="8447617" cy="863601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4292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92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1988841"/>
            <a:ext cx="11328400" cy="41039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11" name="Gerade Verbindung 10"/>
          <p:cNvCxnSpPr/>
          <p:nvPr/>
        </p:nvCxnSpPr>
        <p:spPr>
          <a:xfrm>
            <a:off x="431800" y="6408378"/>
            <a:ext cx="113288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279693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8" name="Fußzeilenplatzhalter 4"/>
          <p:cNvSpPr txBox="1">
            <a:spLocks/>
          </p:cNvSpPr>
          <p:nvPr/>
        </p:nvSpPr>
        <p:spPr>
          <a:xfrm>
            <a:off x="7632701" y="6453336"/>
            <a:ext cx="4127929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defPPr>
              <a:defRPr lang="de-DE"/>
            </a:defPPr>
            <a:lvl1pPr marL="0" algn="l" defTabSz="914400" rtl="0" eaLnBrk="1" latinLnBrk="0" hangingPunct="1"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900" dirty="0"/>
              <a:t>Universität Konstanz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5" r:id="rId2"/>
    <p:sldLayoutId id="2147483671" r:id="rId3"/>
    <p:sldLayoutId id="2147483656" r:id="rId4"/>
    <p:sldLayoutId id="2147483657" r:id="rId5"/>
    <p:sldLayoutId id="2147483659" r:id="rId6"/>
    <p:sldLayoutId id="2147483665" r:id="rId7"/>
    <p:sldLayoutId id="2147483666" r:id="rId8"/>
    <p:sldLayoutId id="2147483667" r:id="rId9"/>
    <p:sldLayoutId id="2147483663" r:id="rId10"/>
    <p:sldLayoutId id="2147483662" r:id="rId11"/>
    <p:sldLayoutId id="2147483674" r:id="rId12"/>
    <p:sldLayoutId id="2147483673" r:id="rId13"/>
  </p:sldLayoutIdLst>
  <p:hf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2000" b="1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2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7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buFont typeface="+mj-lt"/>
        <a:buNone/>
        <a:defRPr sz="1600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tabLst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21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33.xml"/><Relationship Id="rId7" Type="http://schemas.openxmlformats.org/officeDocument/2006/relationships/image" Target="../media/image25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3.png"/><Relationship Id="rId4" Type="http://schemas.openxmlformats.org/officeDocument/2006/relationships/tags" Target="../tags/tag34.xml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37.xml"/><Relationship Id="rId7" Type="http://schemas.openxmlformats.org/officeDocument/2006/relationships/image" Target="../media/image26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5.png"/><Relationship Id="rId4" Type="http://schemas.openxmlformats.org/officeDocument/2006/relationships/tags" Target="../tags/tag38.xml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41.xml"/><Relationship Id="rId7" Type="http://schemas.openxmlformats.org/officeDocument/2006/relationships/image" Target="../media/image29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5.png"/><Relationship Id="rId4" Type="http://schemas.openxmlformats.org/officeDocument/2006/relationships/tags" Target="../tags/tag42.xml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45.xml"/><Relationship Id="rId7" Type="http://schemas.openxmlformats.org/officeDocument/2006/relationships/image" Target="../media/image31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30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8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9.xml"/><Relationship Id="rId6" Type="http://schemas.openxmlformats.org/officeDocument/2006/relationships/image" Target="../media/image34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4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55.xml"/><Relationship Id="rId7" Type="http://schemas.openxmlformats.org/officeDocument/2006/relationships/image" Target="../media/image41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40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6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43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61.xml"/><Relationship Id="rId7" Type="http://schemas.openxmlformats.org/officeDocument/2006/relationships/image" Target="../media/image29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3.png"/><Relationship Id="rId4" Type="http://schemas.openxmlformats.org/officeDocument/2006/relationships/tags" Target="../tags/tag62.xml"/><Relationship Id="rId9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65.xml"/><Relationship Id="rId7" Type="http://schemas.openxmlformats.org/officeDocument/2006/relationships/image" Target="../media/image43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5.png"/><Relationship Id="rId4" Type="http://schemas.openxmlformats.org/officeDocument/2006/relationships/tags" Target="../tags/tag66.xml"/><Relationship Id="rId9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69.xml"/><Relationship Id="rId7" Type="http://schemas.openxmlformats.org/officeDocument/2006/relationships/image" Target="../media/image43.png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5.png"/><Relationship Id="rId4" Type="http://schemas.openxmlformats.org/officeDocument/2006/relationships/tags" Target="../tags/tag70.xml"/><Relationship Id="rId9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8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9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77.xml"/><Relationship Id="rId7" Type="http://schemas.openxmlformats.org/officeDocument/2006/relationships/image" Target="../media/image47.pn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image" Target="../media/image46.png"/><Relationship Id="rId5" Type="http://schemas.openxmlformats.org/officeDocument/2006/relationships/notesSlide" Target="../notesSlides/notesSlide24.xml"/><Relationship Id="rId10" Type="http://schemas.openxmlformats.org/officeDocument/2006/relationships/image" Target="../media/image51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52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tags" Target="../tags/tag82.xml"/><Relationship Id="rId7" Type="http://schemas.openxmlformats.org/officeDocument/2006/relationships/image" Target="../media/image54.png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image" Target="../media/image53.png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57.png"/><Relationship Id="rId3" Type="http://schemas.openxmlformats.org/officeDocument/2006/relationships/tags" Target="../tags/tag85.xml"/><Relationship Id="rId7" Type="http://schemas.openxmlformats.org/officeDocument/2006/relationships/tags" Target="../tags/tag89.xml"/><Relationship Id="rId12" Type="http://schemas.openxmlformats.org/officeDocument/2006/relationships/image" Target="../media/image56.png"/><Relationship Id="rId2" Type="http://schemas.openxmlformats.org/officeDocument/2006/relationships/tags" Target="../tags/tag84.xml"/><Relationship Id="rId16" Type="http://schemas.openxmlformats.org/officeDocument/2006/relationships/image" Target="../media/image59.png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image" Target="../media/image54.png"/><Relationship Id="rId5" Type="http://schemas.openxmlformats.org/officeDocument/2006/relationships/tags" Target="../tags/tag87.xml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tags" Target="../tags/tag86.xml"/><Relationship Id="rId9" Type="http://schemas.openxmlformats.org/officeDocument/2006/relationships/notesSlide" Target="../notesSlides/notesSlide27.xml"/><Relationship Id="rId1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97.xml"/><Relationship Id="rId13" Type="http://schemas.openxmlformats.org/officeDocument/2006/relationships/image" Target="../media/image54.png"/><Relationship Id="rId18" Type="http://schemas.openxmlformats.org/officeDocument/2006/relationships/image" Target="../media/image61.png"/><Relationship Id="rId3" Type="http://schemas.openxmlformats.org/officeDocument/2006/relationships/tags" Target="../tags/tag92.xml"/><Relationship Id="rId7" Type="http://schemas.openxmlformats.org/officeDocument/2006/relationships/tags" Target="../tags/tag96.xml"/><Relationship Id="rId12" Type="http://schemas.openxmlformats.org/officeDocument/2006/relationships/image" Target="../media/image53.png"/><Relationship Id="rId17" Type="http://schemas.openxmlformats.org/officeDocument/2006/relationships/image" Target="../media/image60.png"/><Relationship Id="rId2" Type="http://schemas.openxmlformats.org/officeDocument/2006/relationships/tags" Target="../tags/tag91.xml"/><Relationship Id="rId16" Type="http://schemas.openxmlformats.org/officeDocument/2006/relationships/image" Target="../media/image57.png"/><Relationship Id="rId20" Type="http://schemas.openxmlformats.org/officeDocument/2006/relationships/image" Target="../media/image63.png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notesSlide" Target="../notesSlides/notesSlide28.xml"/><Relationship Id="rId5" Type="http://schemas.openxmlformats.org/officeDocument/2006/relationships/tags" Target="../tags/tag94.xml"/><Relationship Id="rId15" Type="http://schemas.openxmlformats.org/officeDocument/2006/relationships/image" Target="../media/image56.png"/><Relationship Id="rId10" Type="http://schemas.openxmlformats.org/officeDocument/2006/relationships/slideLayout" Target="../slideLayouts/slideLayout6.xml"/><Relationship Id="rId19" Type="http://schemas.openxmlformats.org/officeDocument/2006/relationships/image" Target="../media/image62.png"/><Relationship Id="rId4" Type="http://schemas.openxmlformats.org/officeDocument/2006/relationships/tags" Target="../tags/tag93.xml"/><Relationship Id="rId9" Type="http://schemas.openxmlformats.org/officeDocument/2006/relationships/tags" Target="../tags/tag98.xml"/><Relationship Id="rId1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tags" Target="../tags/tag101.xml"/><Relationship Id="rId7" Type="http://schemas.openxmlformats.org/officeDocument/2006/relationships/image" Target="../media/image60.png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65.png"/><Relationship Id="rId4" Type="http://schemas.openxmlformats.org/officeDocument/2006/relationships/tags" Target="../tags/tag102.xml"/><Relationship Id="rId9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tags" Target="../tags/tag105.xml"/><Relationship Id="rId7" Type="http://schemas.openxmlformats.org/officeDocument/2006/relationships/image" Target="../media/image67.png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58.png"/><Relationship Id="rId4" Type="http://schemas.openxmlformats.org/officeDocument/2006/relationships/tags" Target="../tags/tag106.xml"/><Relationship Id="rId9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tags" Target="../tags/tag110.xml"/><Relationship Id="rId7" Type="http://schemas.openxmlformats.org/officeDocument/2006/relationships/image" Target="../media/image65.png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image" Target="../media/image69.png"/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tags" Target="../tags/tag113.xml"/><Relationship Id="rId7" Type="http://schemas.openxmlformats.org/officeDocument/2006/relationships/notesSlide" Target="../notesSlides/notesSlide32.xml"/><Relationship Id="rId12" Type="http://schemas.openxmlformats.org/officeDocument/2006/relationships/image" Target="../media/image74.png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73.png"/><Relationship Id="rId5" Type="http://schemas.openxmlformats.org/officeDocument/2006/relationships/tags" Target="../tags/tag115.xml"/><Relationship Id="rId10" Type="http://schemas.openxmlformats.org/officeDocument/2006/relationships/image" Target="../media/image72.png"/><Relationship Id="rId4" Type="http://schemas.openxmlformats.org/officeDocument/2006/relationships/tags" Target="../tags/tag114.xml"/><Relationship Id="rId9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tags" Target="../tags/tag118.xml"/><Relationship Id="rId7" Type="http://schemas.openxmlformats.org/officeDocument/2006/relationships/image" Target="../media/image65.png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image" Target="../media/image74.png"/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image" Target="../media/image74.png"/><Relationship Id="rId5" Type="http://schemas.openxmlformats.org/officeDocument/2006/relationships/image" Target="../media/image76.png"/><Relationship Id="rId4" Type="http://schemas.openxmlformats.org/officeDocument/2006/relationships/notesSlide" Target="../notesSlides/notesSlide3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tags" Target="../tags/tag123.xml"/><Relationship Id="rId7" Type="http://schemas.openxmlformats.org/officeDocument/2006/relationships/image" Target="../media/image77.pn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image" Target="../media/image76.png"/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tags" Target="../tags/tag126.xml"/><Relationship Id="rId7" Type="http://schemas.openxmlformats.org/officeDocument/2006/relationships/image" Target="../media/image78.png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76.png"/><Relationship Id="rId5" Type="http://schemas.openxmlformats.org/officeDocument/2006/relationships/tags" Target="../tags/tag128.xml"/><Relationship Id="rId10" Type="http://schemas.openxmlformats.org/officeDocument/2006/relationships/image" Target="../media/image81.png"/><Relationship Id="rId4" Type="http://schemas.openxmlformats.org/officeDocument/2006/relationships/tags" Target="../tags/tag127.xml"/><Relationship Id="rId9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tags" Target="../tags/tag133.xml"/><Relationship Id="rId7" Type="http://schemas.openxmlformats.org/officeDocument/2006/relationships/notesSlide" Target="../notesSlides/notesSlide36.xml"/><Relationship Id="rId12" Type="http://schemas.openxmlformats.org/officeDocument/2006/relationships/image" Target="../media/image88.png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87.png"/><Relationship Id="rId5" Type="http://schemas.openxmlformats.org/officeDocument/2006/relationships/tags" Target="../tags/tag135.xml"/><Relationship Id="rId10" Type="http://schemas.openxmlformats.org/officeDocument/2006/relationships/image" Target="../media/image86.png"/><Relationship Id="rId4" Type="http://schemas.openxmlformats.org/officeDocument/2006/relationships/tags" Target="../tags/tag134.xml"/><Relationship Id="rId9" Type="http://schemas.openxmlformats.org/officeDocument/2006/relationships/image" Target="../media/image8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89.png"/><Relationship Id="rId3" Type="http://schemas.openxmlformats.org/officeDocument/2006/relationships/tags" Target="../tags/tag138.xml"/><Relationship Id="rId7" Type="http://schemas.openxmlformats.org/officeDocument/2006/relationships/tags" Target="../tags/tag142.xml"/><Relationship Id="rId12" Type="http://schemas.openxmlformats.org/officeDocument/2006/relationships/image" Target="../media/image86.png"/><Relationship Id="rId2" Type="http://schemas.openxmlformats.org/officeDocument/2006/relationships/tags" Target="../tags/tag137.xml"/><Relationship Id="rId16" Type="http://schemas.openxmlformats.org/officeDocument/2006/relationships/image" Target="../media/image88.png"/><Relationship Id="rId1" Type="http://schemas.openxmlformats.org/officeDocument/2006/relationships/tags" Target="../tags/tag136.xml"/><Relationship Id="rId6" Type="http://schemas.openxmlformats.org/officeDocument/2006/relationships/tags" Target="../tags/tag141.xml"/><Relationship Id="rId11" Type="http://schemas.openxmlformats.org/officeDocument/2006/relationships/image" Target="../media/image85.png"/><Relationship Id="rId5" Type="http://schemas.openxmlformats.org/officeDocument/2006/relationships/tags" Target="../tags/tag140.xml"/><Relationship Id="rId15" Type="http://schemas.openxmlformats.org/officeDocument/2006/relationships/image" Target="../media/image87.png"/><Relationship Id="rId10" Type="http://schemas.openxmlformats.org/officeDocument/2006/relationships/image" Target="../media/image84.png"/><Relationship Id="rId4" Type="http://schemas.openxmlformats.org/officeDocument/2006/relationships/tags" Target="../tags/tag139.xml"/><Relationship Id="rId9" Type="http://schemas.openxmlformats.org/officeDocument/2006/relationships/notesSlide" Target="../notesSlides/notesSlide37.xml"/><Relationship Id="rId14" Type="http://schemas.openxmlformats.org/officeDocument/2006/relationships/image" Target="../media/image9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tags" Target="../tags/tag147.xml"/><Relationship Id="rId7" Type="http://schemas.openxmlformats.org/officeDocument/2006/relationships/image" Target="../media/image91.png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6.png"/><Relationship Id="rId4" Type="http://schemas.openxmlformats.org/officeDocument/2006/relationships/tags" Target="../tags/tag4.xml"/><Relationship Id="rId9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tags" Target="../tags/tag150.xml"/><Relationship Id="rId7" Type="http://schemas.openxmlformats.org/officeDocument/2006/relationships/image" Target="../media/image96.png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image" Target="../media/image95.png"/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tags" Target="../tags/tag153.xml"/><Relationship Id="rId7" Type="http://schemas.openxmlformats.org/officeDocument/2006/relationships/image" Target="../media/image98.png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01.png"/><Relationship Id="rId4" Type="http://schemas.openxmlformats.org/officeDocument/2006/relationships/tags" Target="../tags/tag154.xml"/><Relationship Id="rId9" Type="http://schemas.openxmlformats.org/officeDocument/2006/relationships/image" Target="../media/image10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0.xml"/><Relationship Id="rId13" Type="http://schemas.openxmlformats.org/officeDocument/2006/relationships/image" Target="../media/image102.png"/><Relationship Id="rId3" Type="http://schemas.openxmlformats.org/officeDocument/2006/relationships/tags" Target="../tags/tag157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98.png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6" Type="http://schemas.openxmlformats.org/officeDocument/2006/relationships/tags" Target="../tags/tag160.xml"/><Relationship Id="rId11" Type="http://schemas.openxmlformats.org/officeDocument/2006/relationships/image" Target="../media/image100.png"/><Relationship Id="rId5" Type="http://schemas.openxmlformats.org/officeDocument/2006/relationships/tags" Target="../tags/tag159.xml"/><Relationship Id="rId10" Type="http://schemas.openxmlformats.org/officeDocument/2006/relationships/image" Target="../media/image99.png"/><Relationship Id="rId4" Type="http://schemas.openxmlformats.org/officeDocument/2006/relationships/tags" Target="../tags/tag158.xml"/><Relationship Id="rId9" Type="http://schemas.openxmlformats.org/officeDocument/2006/relationships/image" Target="../media/image101.png"/><Relationship Id="rId14" Type="http://schemas.openxmlformats.org/officeDocument/2006/relationships/image" Target="../media/image10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104.png"/><Relationship Id="rId3" Type="http://schemas.openxmlformats.org/officeDocument/2006/relationships/tags" Target="../tags/tag163.xml"/><Relationship Id="rId7" Type="http://schemas.openxmlformats.org/officeDocument/2006/relationships/tags" Target="../tags/tag167.xml"/><Relationship Id="rId12" Type="http://schemas.openxmlformats.org/officeDocument/2006/relationships/image" Target="../media/image103.png"/><Relationship Id="rId2" Type="http://schemas.openxmlformats.org/officeDocument/2006/relationships/tags" Target="../tags/tag162.xml"/><Relationship Id="rId16" Type="http://schemas.openxmlformats.org/officeDocument/2006/relationships/image" Target="../media/image100.png"/><Relationship Id="rId1" Type="http://schemas.openxmlformats.org/officeDocument/2006/relationships/tags" Target="../tags/tag161.xml"/><Relationship Id="rId6" Type="http://schemas.openxmlformats.org/officeDocument/2006/relationships/tags" Target="../tags/tag166.xml"/><Relationship Id="rId11" Type="http://schemas.openxmlformats.org/officeDocument/2006/relationships/image" Target="../media/image98.png"/><Relationship Id="rId5" Type="http://schemas.openxmlformats.org/officeDocument/2006/relationships/tags" Target="../tags/tag165.xml"/><Relationship Id="rId15" Type="http://schemas.openxmlformats.org/officeDocument/2006/relationships/image" Target="../media/image101.png"/><Relationship Id="rId10" Type="http://schemas.openxmlformats.org/officeDocument/2006/relationships/image" Target="../media/image99.png"/><Relationship Id="rId4" Type="http://schemas.openxmlformats.org/officeDocument/2006/relationships/tags" Target="../tags/tag164.xml"/><Relationship Id="rId9" Type="http://schemas.openxmlformats.org/officeDocument/2006/relationships/notesSlide" Target="../notesSlides/notesSlide41.xml"/><Relationship Id="rId14" Type="http://schemas.openxmlformats.org/officeDocument/2006/relationships/image" Target="../media/image10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hyperlink" Target="Engine_LLG/Test.ipynb" TargetMode="External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notesSlide" Target="../notesSlides/notesSlide4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slideLayout" Target="../slideLayouts/slideLayout6.xml"/><Relationship Id="rId7" Type="http://schemas.openxmlformats.org/officeDocument/2006/relationships/hyperlink" Target="Engine_LLG/Test.ipynb" TargetMode="External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notesSlide" Target="../notesSlides/notesSlide4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tags" Target="../tags/tag6.xml"/><Relationship Id="rId16" Type="http://schemas.openxmlformats.org/officeDocument/2006/relationships/image" Target="../media/image14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9.png"/><Relationship Id="rId5" Type="http://schemas.openxmlformats.org/officeDocument/2006/relationships/tags" Target="../tags/tag9.xml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tags" Target="../tags/tag8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8.png"/><Relationship Id="rId4" Type="http://schemas.openxmlformats.org/officeDocument/2006/relationships/image" Target="../media/image11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122.png"/><Relationship Id="rId3" Type="http://schemas.openxmlformats.org/officeDocument/2006/relationships/image" Target="../media/image113.png"/><Relationship Id="rId7" Type="http://schemas.openxmlformats.org/officeDocument/2006/relationships/image" Target="../media/image120.png"/><Relationship Id="rId12" Type="http://schemas.openxmlformats.org/officeDocument/2006/relationships/image" Target="../media/image12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9.png"/><Relationship Id="rId11" Type="http://schemas.openxmlformats.org/officeDocument/2006/relationships/image" Target="../media/image211.png"/><Relationship Id="rId5" Type="http://schemas.openxmlformats.org/officeDocument/2006/relationships/image" Target="../media/image115.png"/><Relationship Id="rId15" Type="http://schemas.openxmlformats.org/officeDocument/2006/relationships/image" Target="../media/image118.png"/><Relationship Id="rId10" Type="http://schemas.openxmlformats.org/officeDocument/2006/relationships/image" Target="../media/image201.png"/><Relationship Id="rId4" Type="http://schemas.openxmlformats.org/officeDocument/2006/relationships/image" Target="../media/image114.png"/><Relationship Id="rId9" Type="http://schemas.openxmlformats.org/officeDocument/2006/relationships/image" Target="../media/image191.png"/><Relationship Id="rId14" Type="http://schemas.openxmlformats.org/officeDocument/2006/relationships/image" Target="../media/image123.png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1.png"/><Relationship Id="rId3" Type="http://schemas.openxmlformats.org/officeDocument/2006/relationships/image" Target="../media/image120.png"/><Relationship Id="rId12" Type="http://schemas.openxmlformats.org/officeDocument/2006/relationships/image" Target="../media/image210.png"/><Relationship Id="rId17" Type="http://schemas.openxmlformats.org/officeDocument/2006/relationships/image" Target="../media/image118.pn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1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5.png"/><Relationship Id="rId11" Type="http://schemas.openxmlformats.org/officeDocument/2006/relationships/image" Target="../media/image200.png"/><Relationship Id="rId5" Type="http://schemas.openxmlformats.org/officeDocument/2006/relationships/image" Target="../media/image114.png"/><Relationship Id="rId15" Type="http://schemas.openxmlformats.org/officeDocument/2006/relationships/image" Target="../media/image123.png"/><Relationship Id="rId10" Type="http://schemas.openxmlformats.org/officeDocument/2006/relationships/image" Target="../media/image190.png"/><Relationship Id="rId4" Type="http://schemas.openxmlformats.org/officeDocument/2006/relationships/image" Target="../media/image113.png"/><Relationship Id="rId9" Type="http://schemas.openxmlformats.org/officeDocument/2006/relationships/image" Target="../media/image180.png"/><Relationship Id="rId14" Type="http://schemas.openxmlformats.org/officeDocument/2006/relationships/image" Target="../media/image12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23.png"/><Relationship Id="rId3" Type="http://schemas.openxmlformats.org/officeDocument/2006/relationships/image" Target="../media/image120.png"/><Relationship Id="rId7" Type="http://schemas.openxmlformats.org/officeDocument/2006/relationships/image" Target="../media/image180.png"/><Relationship Id="rId12" Type="http://schemas.openxmlformats.org/officeDocument/2006/relationships/image" Target="../media/image122.png"/><Relationship Id="rId17" Type="http://schemas.openxmlformats.org/officeDocument/2006/relationships/image" Target="../media/image128.pn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1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5.png"/><Relationship Id="rId11" Type="http://schemas.openxmlformats.org/officeDocument/2006/relationships/image" Target="../media/image121.png"/><Relationship Id="rId5" Type="http://schemas.openxmlformats.org/officeDocument/2006/relationships/image" Target="../media/image114.png"/><Relationship Id="rId15" Type="http://schemas.openxmlformats.org/officeDocument/2006/relationships/image" Target="../media/image126.png"/><Relationship Id="rId10" Type="http://schemas.openxmlformats.org/officeDocument/2006/relationships/image" Target="../media/image210.png"/><Relationship Id="rId4" Type="http://schemas.openxmlformats.org/officeDocument/2006/relationships/image" Target="../media/image113.png"/><Relationship Id="rId9" Type="http://schemas.openxmlformats.org/officeDocument/2006/relationships/image" Target="../media/image200.png"/><Relationship Id="rId14" Type="http://schemas.openxmlformats.org/officeDocument/2006/relationships/image" Target="../media/image12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126.png"/><Relationship Id="rId3" Type="http://schemas.openxmlformats.org/officeDocument/2006/relationships/image" Target="../media/image120.png"/><Relationship Id="rId7" Type="http://schemas.openxmlformats.org/officeDocument/2006/relationships/image" Target="../media/image290.png"/><Relationship Id="rId12" Type="http://schemas.openxmlformats.org/officeDocument/2006/relationships/image" Target="../media/image1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5.png"/><Relationship Id="rId11" Type="http://schemas.openxmlformats.org/officeDocument/2006/relationships/image" Target="../media/image129.png"/><Relationship Id="rId5" Type="http://schemas.openxmlformats.org/officeDocument/2006/relationships/image" Target="../media/image114.png"/><Relationship Id="rId15" Type="http://schemas.openxmlformats.org/officeDocument/2006/relationships/image" Target="../media/image132.png"/><Relationship Id="rId10" Type="http://schemas.openxmlformats.org/officeDocument/2006/relationships/image" Target="../media/image130.png"/><Relationship Id="rId4" Type="http://schemas.openxmlformats.org/officeDocument/2006/relationships/image" Target="../media/image113.png"/><Relationship Id="rId9" Type="http://schemas.openxmlformats.org/officeDocument/2006/relationships/image" Target="../media/image129.png"/><Relationship Id="rId14" Type="http://schemas.openxmlformats.org/officeDocument/2006/relationships/image" Target="../media/image13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133.png"/><Relationship Id="rId3" Type="http://schemas.openxmlformats.org/officeDocument/2006/relationships/image" Target="../media/image120.png"/><Relationship Id="rId7" Type="http://schemas.openxmlformats.org/officeDocument/2006/relationships/image" Target="../media/image290.png"/><Relationship Id="rId12" Type="http://schemas.openxmlformats.org/officeDocument/2006/relationships/image" Target="../media/image1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5.png"/><Relationship Id="rId11" Type="http://schemas.openxmlformats.org/officeDocument/2006/relationships/image" Target="../media/image129.png"/><Relationship Id="rId5" Type="http://schemas.openxmlformats.org/officeDocument/2006/relationships/image" Target="../media/image114.png"/><Relationship Id="rId10" Type="http://schemas.openxmlformats.org/officeDocument/2006/relationships/image" Target="../media/image130.png"/><Relationship Id="rId4" Type="http://schemas.openxmlformats.org/officeDocument/2006/relationships/image" Target="../media/image113.png"/><Relationship Id="rId9" Type="http://schemas.openxmlformats.org/officeDocument/2006/relationships/image" Target="../media/image12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123.png"/><Relationship Id="rId3" Type="http://schemas.openxmlformats.org/officeDocument/2006/relationships/image" Target="../media/image121.png"/><Relationship Id="rId7" Type="http://schemas.openxmlformats.org/officeDocument/2006/relationships/image" Target="../media/image115.png"/><Relationship Id="rId12" Type="http://schemas.openxmlformats.org/officeDocument/2006/relationships/image" Target="../media/image12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11" Type="http://schemas.openxmlformats.org/officeDocument/2006/relationships/image" Target="../media/image400.png"/><Relationship Id="rId5" Type="http://schemas.openxmlformats.org/officeDocument/2006/relationships/image" Target="../media/image113.png"/><Relationship Id="rId10" Type="http://schemas.openxmlformats.org/officeDocument/2006/relationships/image" Target="../media/image390.png"/><Relationship Id="rId4" Type="http://schemas.openxmlformats.org/officeDocument/2006/relationships/image" Target="../media/image120.png"/><Relationship Id="rId9" Type="http://schemas.openxmlformats.org/officeDocument/2006/relationships/image" Target="../media/image380.png"/><Relationship Id="rId14" Type="http://schemas.openxmlformats.org/officeDocument/2006/relationships/image" Target="../media/image13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23.png"/><Relationship Id="rId3" Type="http://schemas.openxmlformats.org/officeDocument/2006/relationships/image" Target="../media/image121.png"/><Relationship Id="rId7" Type="http://schemas.openxmlformats.org/officeDocument/2006/relationships/image" Target="../media/image115.png"/><Relationship Id="rId12" Type="http://schemas.openxmlformats.org/officeDocument/2006/relationships/image" Target="../media/image13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11" Type="http://schemas.openxmlformats.org/officeDocument/2006/relationships/image" Target="../media/image441.png"/><Relationship Id="rId5" Type="http://schemas.openxmlformats.org/officeDocument/2006/relationships/image" Target="../media/image113.png"/><Relationship Id="rId15" Type="http://schemas.openxmlformats.org/officeDocument/2006/relationships/image" Target="../media/image137.png"/><Relationship Id="rId10" Type="http://schemas.openxmlformats.org/officeDocument/2006/relationships/image" Target="../media/image431.png"/><Relationship Id="rId4" Type="http://schemas.openxmlformats.org/officeDocument/2006/relationships/image" Target="../media/image120.png"/><Relationship Id="rId9" Type="http://schemas.openxmlformats.org/officeDocument/2006/relationships/image" Target="../media/image420.png"/><Relationship Id="rId14" Type="http://schemas.openxmlformats.org/officeDocument/2006/relationships/image" Target="../media/image136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23.png"/><Relationship Id="rId3" Type="http://schemas.openxmlformats.org/officeDocument/2006/relationships/image" Target="../media/image121.png"/><Relationship Id="rId7" Type="http://schemas.openxmlformats.org/officeDocument/2006/relationships/image" Target="../media/image115.png"/><Relationship Id="rId12" Type="http://schemas.openxmlformats.org/officeDocument/2006/relationships/image" Target="../media/image12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11" Type="http://schemas.openxmlformats.org/officeDocument/2006/relationships/image" Target="../media/image460.png"/><Relationship Id="rId5" Type="http://schemas.openxmlformats.org/officeDocument/2006/relationships/image" Target="../media/image113.png"/><Relationship Id="rId15" Type="http://schemas.openxmlformats.org/officeDocument/2006/relationships/image" Target="../media/image134.png"/><Relationship Id="rId10" Type="http://schemas.openxmlformats.org/officeDocument/2006/relationships/image" Target="../media/image450.png"/><Relationship Id="rId4" Type="http://schemas.openxmlformats.org/officeDocument/2006/relationships/image" Target="../media/image120.png"/><Relationship Id="rId9" Type="http://schemas.openxmlformats.org/officeDocument/2006/relationships/image" Target="../media/image440.png"/><Relationship Id="rId14" Type="http://schemas.openxmlformats.org/officeDocument/2006/relationships/image" Target="../media/image138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23.png"/><Relationship Id="rId3" Type="http://schemas.openxmlformats.org/officeDocument/2006/relationships/image" Target="../media/image121.png"/><Relationship Id="rId7" Type="http://schemas.openxmlformats.org/officeDocument/2006/relationships/image" Target="../media/image115.png"/><Relationship Id="rId12" Type="http://schemas.openxmlformats.org/officeDocument/2006/relationships/image" Target="../media/image122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11" Type="http://schemas.openxmlformats.org/officeDocument/2006/relationships/image" Target="../media/image460.png"/><Relationship Id="rId5" Type="http://schemas.openxmlformats.org/officeDocument/2006/relationships/image" Target="../media/image113.png"/><Relationship Id="rId15" Type="http://schemas.openxmlformats.org/officeDocument/2006/relationships/image" Target="../media/image139.png"/><Relationship Id="rId10" Type="http://schemas.openxmlformats.org/officeDocument/2006/relationships/image" Target="../media/image450.png"/><Relationship Id="rId4" Type="http://schemas.openxmlformats.org/officeDocument/2006/relationships/image" Target="../media/image120.png"/><Relationship Id="rId9" Type="http://schemas.openxmlformats.org/officeDocument/2006/relationships/image" Target="../media/image440.png"/><Relationship Id="rId14" Type="http://schemas.openxmlformats.org/officeDocument/2006/relationships/image" Target="../media/image1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image" Target="../media/image10.png"/><Relationship Id="rId18" Type="http://schemas.openxmlformats.org/officeDocument/2006/relationships/image" Target="../media/image13.png"/><Relationship Id="rId3" Type="http://schemas.openxmlformats.org/officeDocument/2006/relationships/tags" Target="../tags/tag15.xml"/><Relationship Id="rId21" Type="http://schemas.openxmlformats.org/officeDocument/2006/relationships/image" Target="../media/image16.png"/><Relationship Id="rId7" Type="http://schemas.openxmlformats.org/officeDocument/2006/relationships/tags" Target="../tags/tag19.xml"/><Relationship Id="rId12" Type="http://schemas.openxmlformats.org/officeDocument/2006/relationships/notesSlide" Target="../notesSlides/notesSlide4.xml"/><Relationship Id="rId17" Type="http://schemas.openxmlformats.org/officeDocument/2006/relationships/image" Target="../media/image12.png"/><Relationship Id="rId2" Type="http://schemas.openxmlformats.org/officeDocument/2006/relationships/tags" Target="../tags/tag14.xml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slideLayout" Target="../slideLayouts/slideLayout6.xml"/><Relationship Id="rId24" Type="http://schemas.openxmlformats.org/officeDocument/2006/relationships/image" Target="../media/image8.png"/><Relationship Id="rId5" Type="http://schemas.openxmlformats.org/officeDocument/2006/relationships/tags" Target="../tags/tag17.xml"/><Relationship Id="rId15" Type="http://schemas.openxmlformats.org/officeDocument/2006/relationships/image" Target="../media/image19.png"/><Relationship Id="rId23" Type="http://schemas.openxmlformats.org/officeDocument/2006/relationships/image" Target="../media/image9.png"/><Relationship Id="rId10" Type="http://schemas.openxmlformats.org/officeDocument/2006/relationships/tags" Target="../tags/tag22.xml"/><Relationship Id="rId19" Type="http://schemas.openxmlformats.org/officeDocument/2006/relationships/image" Target="../media/image14.png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image" Target="../media/image18.png"/><Relationship Id="rId22" Type="http://schemas.openxmlformats.org/officeDocument/2006/relationships/image" Target="../media/image17.sv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23.png"/><Relationship Id="rId3" Type="http://schemas.openxmlformats.org/officeDocument/2006/relationships/image" Target="../media/image121.png"/><Relationship Id="rId7" Type="http://schemas.openxmlformats.org/officeDocument/2006/relationships/image" Target="../media/image115.png"/><Relationship Id="rId12" Type="http://schemas.openxmlformats.org/officeDocument/2006/relationships/image" Target="../media/image122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11" Type="http://schemas.openxmlformats.org/officeDocument/2006/relationships/image" Target="../media/image460.png"/><Relationship Id="rId5" Type="http://schemas.openxmlformats.org/officeDocument/2006/relationships/image" Target="../media/image113.png"/><Relationship Id="rId15" Type="http://schemas.openxmlformats.org/officeDocument/2006/relationships/image" Target="../media/image140.png"/><Relationship Id="rId10" Type="http://schemas.openxmlformats.org/officeDocument/2006/relationships/image" Target="../media/image450.png"/><Relationship Id="rId4" Type="http://schemas.openxmlformats.org/officeDocument/2006/relationships/image" Target="../media/image120.png"/><Relationship Id="rId9" Type="http://schemas.openxmlformats.org/officeDocument/2006/relationships/image" Target="../media/image440.png"/><Relationship Id="rId14" Type="http://schemas.openxmlformats.org/officeDocument/2006/relationships/image" Target="../media/image13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145.png"/><Relationship Id="rId3" Type="http://schemas.openxmlformats.org/officeDocument/2006/relationships/image" Target="../media/image121.png"/><Relationship Id="rId7" Type="http://schemas.openxmlformats.org/officeDocument/2006/relationships/image" Target="../media/image115.png"/><Relationship Id="rId12" Type="http://schemas.openxmlformats.org/officeDocument/2006/relationships/image" Target="../media/image14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11" Type="http://schemas.openxmlformats.org/officeDocument/2006/relationships/image" Target="../media/image540.png"/><Relationship Id="rId5" Type="http://schemas.openxmlformats.org/officeDocument/2006/relationships/image" Target="../media/image113.png"/><Relationship Id="rId15" Type="http://schemas.openxmlformats.org/officeDocument/2006/relationships/image" Target="../media/image147.png"/><Relationship Id="rId10" Type="http://schemas.openxmlformats.org/officeDocument/2006/relationships/image" Target="../media/image145.png"/><Relationship Id="rId4" Type="http://schemas.openxmlformats.org/officeDocument/2006/relationships/image" Target="../media/image120.png"/><Relationship Id="rId9" Type="http://schemas.openxmlformats.org/officeDocument/2006/relationships/image" Target="../media/image144.png"/><Relationship Id="rId14" Type="http://schemas.openxmlformats.org/officeDocument/2006/relationships/image" Target="../media/image146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sv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0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8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27.xml"/><Relationship Id="rId7" Type="http://schemas.openxmlformats.org/officeDocument/2006/relationships/image" Target="../media/image21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3.png"/><Relationship Id="rId4" Type="http://schemas.openxmlformats.org/officeDocument/2006/relationships/tags" Target="../tags/tag28.xml"/><Relationship Id="rId9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7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4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1.png"/><Relationship Id="rId5" Type="http://schemas.openxmlformats.org/officeDocument/2006/relationships/image" Target="../media/image179.png"/><Relationship Id="rId10" Type="http://schemas.openxmlformats.org/officeDocument/2006/relationships/image" Target="../media/image185.png"/><Relationship Id="rId4" Type="http://schemas.openxmlformats.org/officeDocument/2006/relationships/image" Target="../media/image173.png"/><Relationship Id="rId9" Type="http://schemas.openxmlformats.org/officeDocument/2006/relationships/image" Target="../media/image184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4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1.png"/><Relationship Id="rId5" Type="http://schemas.openxmlformats.org/officeDocument/2006/relationships/image" Target="../media/image179.png"/><Relationship Id="rId10" Type="http://schemas.openxmlformats.org/officeDocument/2006/relationships/image" Target="../media/image185.png"/><Relationship Id="rId4" Type="http://schemas.openxmlformats.org/officeDocument/2006/relationships/image" Target="../media/image173.png"/><Relationship Id="rId9" Type="http://schemas.openxmlformats.org/officeDocument/2006/relationships/image" Target="../media/image18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4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1.png"/><Relationship Id="rId5" Type="http://schemas.openxmlformats.org/officeDocument/2006/relationships/image" Target="../media/image179.png"/><Relationship Id="rId10" Type="http://schemas.openxmlformats.org/officeDocument/2006/relationships/image" Target="../media/image185.png"/><Relationship Id="rId4" Type="http://schemas.openxmlformats.org/officeDocument/2006/relationships/image" Target="../media/image173.png"/><Relationship Id="rId9" Type="http://schemas.openxmlformats.org/officeDocument/2006/relationships/image" Target="../media/image18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2"/>
          <p:cNvSpPr txBox="1">
            <a:spLocks/>
          </p:cNvSpPr>
          <p:nvPr/>
        </p:nvSpPr>
        <p:spPr>
          <a:xfrm>
            <a:off x="480269" y="5373688"/>
            <a:ext cx="5256213" cy="7921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2000" b="1" u="sng" baseline="0">
                <a:uFill>
                  <a:solidFill>
                    <a:schemeClr val="accent1"/>
                  </a:solidFill>
                </a:uFill>
              </a:defRPr>
            </a:lvl1pPr>
            <a:lvl2pPr indent="0" algn="ctr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baseline="0">
                <a:solidFill>
                  <a:schemeClr val="tx1">
                    <a:tint val="75000"/>
                  </a:schemeClr>
                </a:solidFill>
                <a:uFill>
                  <a:solidFill>
                    <a:schemeClr val="accent1"/>
                  </a:solidFill>
                </a:uFill>
              </a:defRPr>
            </a:lvl5pPr>
            <a:lvl6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baseline="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Julian Beisch</a:t>
            </a:r>
          </a:p>
          <a:p>
            <a:r>
              <a:rPr lang="de-DE" b="0" u="none" dirty="0"/>
              <a:t>Konstanz, 17.12.2024</a:t>
            </a:r>
          </a:p>
        </p:txBody>
      </p:sp>
      <p:sp>
        <p:nvSpPr>
          <p:cNvPr id="13" name="Rechteck 12"/>
          <p:cNvSpPr>
            <a:spLocks/>
          </p:cNvSpPr>
          <p:nvPr/>
        </p:nvSpPr>
        <p:spPr>
          <a:xfrm>
            <a:off x="446033" y="4270836"/>
            <a:ext cx="3591295" cy="5749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r>
              <a:rPr lang="de-DE" sz="3500" b="1" dirty="0">
                <a:solidFill>
                  <a:schemeClr val="tx1"/>
                </a:solidFill>
              </a:rPr>
              <a:t>in Ferromagnets</a:t>
            </a:r>
          </a:p>
        </p:txBody>
      </p:sp>
      <p:sp>
        <p:nvSpPr>
          <p:cNvPr id="14" name="Rechteck 13"/>
          <p:cNvSpPr>
            <a:spLocks/>
          </p:cNvSpPr>
          <p:nvPr/>
        </p:nvSpPr>
        <p:spPr>
          <a:xfrm>
            <a:off x="446033" y="3695355"/>
            <a:ext cx="2042794" cy="5749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18000" rIns="36000" bIns="18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3500" b="1" dirty="0" err="1">
                <a:solidFill>
                  <a:schemeClr val="tx1"/>
                </a:solidFill>
              </a:rPr>
              <a:t>Magnons</a:t>
            </a:r>
            <a:endParaRPr lang="de-DE" sz="3500" b="1" dirty="0">
              <a:solidFill>
                <a:schemeClr val="tx1"/>
              </a:solidFill>
            </a:endParaRPr>
          </a:p>
        </p:txBody>
      </p:sp>
      <p:sp>
        <p:nvSpPr>
          <p:cNvPr id="3" name="Parallelogramm 2">
            <a:extLst>
              <a:ext uri="{FF2B5EF4-FFF2-40B4-BE49-F238E27FC236}">
                <a16:creationId xmlns:a16="http://schemas.microsoft.com/office/drawing/2014/main" id="{70B6CC24-CB3F-9142-6564-0BB48FB64D11}"/>
              </a:ext>
            </a:extLst>
          </p:cNvPr>
          <p:cNvSpPr/>
          <p:nvPr/>
        </p:nvSpPr>
        <p:spPr>
          <a:xfrm>
            <a:off x="1651514" y="-1962003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arallelogramm 3">
            <a:extLst>
              <a:ext uri="{FF2B5EF4-FFF2-40B4-BE49-F238E27FC236}">
                <a16:creationId xmlns:a16="http://schemas.microsoft.com/office/drawing/2014/main" id="{F0957FD8-9A4F-4ED0-A403-7033135C737D}"/>
              </a:ext>
            </a:extLst>
          </p:cNvPr>
          <p:cNvSpPr/>
          <p:nvPr/>
        </p:nvSpPr>
        <p:spPr>
          <a:xfrm>
            <a:off x="2037110" y="-1584798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arallelogramm 4">
            <a:extLst>
              <a:ext uri="{FF2B5EF4-FFF2-40B4-BE49-F238E27FC236}">
                <a16:creationId xmlns:a16="http://schemas.microsoft.com/office/drawing/2014/main" id="{38D3D03C-5FFC-ABB9-61BC-DFABE2ABF56C}"/>
              </a:ext>
            </a:extLst>
          </p:cNvPr>
          <p:cNvSpPr/>
          <p:nvPr/>
        </p:nvSpPr>
        <p:spPr>
          <a:xfrm>
            <a:off x="1768025" y="576976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arallelogramm 5">
            <a:extLst>
              <a:ext uri="{FF2B5EF4-FFF2-40B4-BE49-F238E27FC236}">
                <a16:creationId xmlns:a16="http://schemas.microsoft.com/office/drawing/2014/main" id="{1148D256-3E96-B60C-ED8E-744D509ED277}"/>
              </a:ext>
            </a:extLst>
          </p:cNvPr>
          <p:cNvSpPr/>
          <p:nvPr/>
        </p:nvSpPr>
        <p:spPr>
          <a:xfrm>
            <a:off x="9840416" y="350100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56282E41-609D-8042-14C5-62EE0EFE0E51}"/>
              </a:ext>
            </a:extLst>
          </p:cNvPr>
          <p:cNvSpPr/>
          <p:nvPr/>
        </p:nvSpPr>
        <p:spPr>
          <a:xfrm>
            <a:off x="10090305" y="186927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arallelogramm 9">
            <a:extLst>
              <a:ext uri="{FF2B5EF4-FFF2-40B4-BE49-F238E27FC236}">
                <a16:creationId xmlns:a16="http://schemas.microsoft.com/office/drawing/2014/main" id="{52B45C46-BA46-6D31-F049-7156D2A6B112}"/>
              </a:ext>
            </a:extLst>
          </p:cNvPr>
          <p:cNvSpPr/>
          <p:nvPr/>
        </p:nvSpPr>
        <p:spPr>
          <a:xfrm>
            <a:off x="9624392" y="-4880282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CA921EA-3AAD-D8EB-6210-1C9B78ED1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128" y="2060848"/>
            <a:ext cx="5306288" cy="212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86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F858E-1CF4-E67B-BC22-C2497D4CE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6BED89-99FF-40C9-A642-EE30F26CCC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B7AF0B-618D-91F7-93F3-744DD6E74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E258236-FF07-A1D4-82A1-DE3FBD1C0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3255650-F700-3427-6A00-C7448AE4670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840" y="1410246"/>
            <a:ext cx="8414884" cy="429169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BCA6EBC-FCB4-A2D5-79A2-3FB8529FDFF8}"/>
              </a:ext>
            </a:extLst>
          </p:cNvPr>
          <p:cNvCxnSpPr>
            <a:cxnSpLocks/>
          </p:cNvCxnSpPr>
          <p:nvPr/>
        </p:nvCxnSpPr>
        <p:spPr>
          <a:xfrm>
            <a:off x="6456040" y="1942536"/>
            <a:ext cx="79208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B50F4AEE-1BFF-93C8-1450-28FCFECA0EF3}"/>
              </a:ext>
            </a:extLst>
          </p:cNvPr>
          <p:cNvCxnSpPr>
            <a:cxnSpLocks/>
          </p:cNvCxnSpPr>
          <p:nvPr/>
        </p:nvCxnSpPr>
        <p:spPr>
          <a:xfrm flipV="1">
            <a:off x="8040046" y="1941432"/>
            <a:ext cx="1008451" cy="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527E794E-CF59-B32E-3CC1-C3811B764C45}"/>
              </a:ext>
            </a:extLst>
          </p:cNvPr>
          <p:cNvCxnSpPr>
            <a:cxnSpLocks/>
          </p:cNvCxnSpPr>
          <p:nvPr/>
        </p:nvCxnSpPr>
        <p:spPr>
          <a:xfrm>
            <a:off x="7392144" y="5805264"/>
            <a:ext cx="11521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5D2733F9-FC70-181F-829F-FCC78FAD6E52}"/>
              </a:ext>
            </a:extLst>
          </p:cNvPr>
          <p:cNvSpPr/>
          <p:nvPr/>
        </p:nvSpPr>
        <p:spPr>
          <a:xfrm>
            <a:off x="4559998" y="2132032"/>
            <a:ext cx="7632002" cy="2937501"/>
          </a:xfrm>
          <a:prstGeom prst="rect">
            <a:avLst/>
          </a:prstGeom>
          <a:solidFill>
            <a:srgbClr val="F8F8F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80D11B4-F12F-5AE3-FF61-D5A862CC3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C6D53D3-1C4E-6A24-C88B-C6D220D6087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32" y="3142129"/>
            <a:ext cx="3093223" cy="1230312"/>
          </a:xfrm>
          <a:prstGeom prst="rect">
            <a:avLst/>
          </a:prstGeom>
        </p:spPr>
      </p:pic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2AB9E5BC-924E-4707-5F2E-0FC52B2E33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4440065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His approach was to consider one</a:t>
            </a:r>
          </a:p>
          <a:p>
            <a:pPr lvl="1"/>
            <a:r>
              <a:rPr lang="en-US" dirty="0"/>
              <a:t>flipped spin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/>
                  </a:solidFill>
                </a:uFill>
              </a:rPr>
              <a:t>Not</a:t>
            </a:r>
            <a:r>
              <a:rPr lang="en-US" dirty="0"/>
              <a:t> an eigenstate anymore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46854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Ausblick</a:t>
            </a:r>
          </a:p>
          <a:p>
            <a:pPr marL="0" lvl="2" indent="0">
              <a:buNone/>
            </a:pPr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100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D1252CD-5D1E-03A7-8392-34E468C912D0}"/>
              </a:ext>
            </a:extLst>
          </p:cNvPr>
          <p:cNvSpPr txBox="1"/>
          <p:nvPr/>
        </p:nvSpPr>
        <p:spPr>
          <a:xfrm>
            <a:off x="8517266" y="5517232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1E2E8F9-7C93-9E4B-2124-5A6A3F97E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016732"/>
            <a:ext cx="5868219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23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7F24F-890D-5D4F-C403-7C5FEF937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7EA622-41FF-9024-C9D5-6D146A4238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6D94B2-198B-4263-2D95-188E885C3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D60723-FC8B-7D71-8B1A-F806EA395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087BBA-DB41-FDC4-C182-C800A2D6E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E007EDBE-F7B8-CE6A-FD8F-38C5E0A6CDA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883968" cy="96358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40471D8-61B1-1829-D529-B904ECE602F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1F8342E4-A69D-81B4-68FF-2E287B322F35}"/>
              </a:ext>
            </a:extLst>
          </p:cNvPr>
          <p:cNvCxnSpPr>
            <a:cxnSpLocks/>
          </p:cNvCxnSpPr>
          <p:nvPr/>
        </p:nvCxnSpPr>
        <p:spPr>
          <a:xfrm flipV="1">
            <a:off x="580796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6DFE7C5-9AC5-8C3B-DE8A-5B64BF7E2D51}"/>
              </a:ext>
            </a:extLst>
          </p:cNvPr>
          <p:cNvCxnSpPr>
            <a:cxnSpLocks/>
          </p:cNvCxnSpPr>
          <p:nvPr/>
        </p:nvCxnSpPr>
        <p:spPr>
          <a:xfrm flipV="1">
            <a:off x="609600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11BCB0C-C178-BD20-0BB6-14BD069620B7}"/>
              </a:ext>
            </a:extLst>
          </p:cNvPr>
          <p:cNvCxnSpPr>
            <a:cxnSpLocks/>
          </p:cNvCxnSpPr>
          <p:nvPr/>
        </p:nvCxnSpPr>
        <p:spPr>
          <a:xfrm flipV="1">
            <a:off x="638403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C088E4-11F8-1AE2-8737-642198D38481}"/>
              </a:ext>
            </a:extLst>
          </p:cNvPr>
          <p:cNvCxnSpPr>
            <a:cxnSpLocks/>
          </p:cNvCxnSpPr>
          <p:nvPr/>
        </p:nvCxnSpPr>
        <p:spPr>
          <a:xfrm flipV="1">
            <a:off x="667206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8822046-4FA5-BB4A-C6F3-7949C5B89ED6}"/>
              </a:ext>
            </a:extLst>
          </p:cNvPr>
          <p:cNvCxnSpPr>
            <a:cxnSpLocks/>
          </p:cNvCxnSpPr>
          <p:nvPr/>
        </p:nvCxnSpPr>
        <p:spPr>
          <a:xfrm flipV="1">
            <a:off x="696009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3090C58-6CCB-6D7D-671B-735194089B52}"/>
              </a:ext>
            </a:extLst>
          </p:cNvPr>
          <p:cNvCxnSpPr>
            <a:cxnSpLocks/>
          </p:cNvCxnSpPr>
          <p:nvPr/>
        </p:nvCxnSpPr>
        <p:spPr>
          <a:xfrm flipV="1">
            <a:off x="724812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86B07BA4-9DE8-2FE6-7191-C4ED440F9DBA}"/>
              </a:ext>
            </a:extLst>
          </p:cNvPr>
          <p:cNvCxnSpPr>
            <a:cxnSpLocks/>
          </p:cNvCxnSpPr>
          <p:nvPr/>
        </p:nvCxnSpPr>
        <p:spPr>
          <a:xfrm flipV="1">
            <a:off x="753616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BFF4C71-4F66-0DD1-073E-795287D73C6C}"/>
              </a:ext>
            </a:extLst>
          </p:cNvPr>
          <p:cNvCxnSpPr>
            <a:cxnSpLocks/>
          </p:cNvCxnSpPr>
          <p:nvPr/>
        </p:nvCxnSpPr>
        <p:spPr>
          <a:xfrm flipV="1">
            <a:off x="782419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D6A5E07-84A1-28B3-3CDB-62B1285091BB}"/>
              </a:ext>
            </a:extLst>
          </p:cNvPr>
          <p:cNvCxnSpPr>
            <a:cxnSpLocks/>
          </p:cNvCxnSpPr>
          <p:nvPr/>
        </p:nvCxnSpPr>
        <p:spPr>
          <a:xfrm>
            <a:off x="8108394" y="4643435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737E36F-E8D1-662B-C1C5-F2E08128BEA6}"/>
              </a:ext>
            </a:extLst>
          </p:cNvPr>
          <p:cNvCxnSpPr>
            <a:cxnSpLocks/>
          </p:cNvCxnSpPr>
          <p:nvPr/>
        </p:nvCxnSpPr>
        <p:spPr>
          <a:xfrm flipV="1">
            <a:off x="840025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7AFB725-C14F-B97F-FE31-F1A7FB22852A}"/>
              </a:ext>
            </a:extLst>
          </p:cNvPr>
          <p:cNvCxnSpPr>
            <a:cxnSpLocks/>
          </p:cNvCxnSpPr>
          <p:nvPr/>
        </p:nvCxnSpPr>
        <p:spPr>
          <a:xfrm flipV="1">
            <a:off x="868828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0D7F0C7-E01C-BBDA-3C19-5D97869DA2C3}"/>
              </a:ext>
            </a:extLst>
          </p:cNvPr>
          <p:cNvCxnSpPr>
            <a:cxnSpLocks/>
          </p:cNvCxnSpPr>
          <p:nvPr/>
        </p:nvCxnSpPr>
        <p:spPr>
          <a:xfrm flipV="1">
            <a:off x="897632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34878CC-C745-01AF-7C06-6192AEE2B0DC}"/>
              </a:ext>
            </a:extLst>
          </p:cNvPr>
          <p:cNvCxnSpPr>
            <a:cxnSpLocks/>
          </p:cNvCxnSpPr>
          <p:nvPr/>
        </p:nvCxnSpPr>
        <p:spPr>
          <a:xfrm flipV="1">
            <a:off x="926435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50B924A-6446-AAD6-3CA4-E5A572370ED9}"/>
              </a:ext>
            </a:extLst>
          </p:cNvPr>
          <p:cNvCxnSpPr>
            <a:cxnSpLocks/>
          </p:cNvCxnSpPr>
          <p:nvPr/>
        </p:nvCxnSpPr>
        <p:spPr>
          <a:xfrm flipV="1">
            <a:off x="955238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F65E771-B46C-BE32-9143-275113F684A7}"/>
              </a:ext>
            </a:extLst>
          </p:cNvPr>
          <p:cNvCxnSpPr>
            <a:cxnSpLocks/>
          </p:cNvCxnSpPr>
          <p:nvPr/>
        </p:nvCxnSpPr>
        <p:spPr>
          <a:xfrm flipV="1">
            <a:off x="984041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BC94B56-CF89-1571-2E76-0DB813F8BDDF}"/>
              </a:ext>
            </a:extLst>
          </p:cNvPr>
          <p:cNvCxnSpPr>
            <a:cxnSpLocks/>
          </p:cNvCxnSpPr>
          <p:nvPr/>
        </p:nvCxnSpPr>
        <p:spPr>
          <a:xfrm flipV="1">
            <a:off x="1012844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9A7A4C1-70FD-8033-6ADB-CFE0FB398A16}"/>
              </a:ext>
            </a:extLst>
          </p:cNvPr>
          <p:cNvCxnSpPr>
            <a:cxnSpLocks/>
          </p:cNvCxnSpPr>
          <p:nvPr/>
        </p:nvCxnSpPr>
        <p:spPr>
          <a:xfrm flipV="1">
            <a:off x="1041648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C1C53C3-3A2D-A3E3-7223-661B0D2EA87A}"/>
              </a:ext>
            </a:extLst>
          </p:cNvPr>
          <p:cNvCxnSpPr>
            <a:cxnSpLocks/>
          </p:cNvCxnSpPr>
          <p:nvPr/>
        </p:nvCxnSpPr>
        <p:spPr>
          <a:xfrm flipV="1">
            <a:off x="1070451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AE105B01-E939-4FE2-89F8-0548E1C659A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73" y="5234259"/>
            <a:ext cx="208762" cy="11428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5BF5AE87-27AB-3D29-1780-814C897215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9" y="4783923"/>
            <a:ext cx="337345" cy="254953"/>
          </a:xfrm>
          <a:prstGeom prst="rect">
            <a:avLst/>
          </a:prstGeom>
        </p:spPr>
      </p:pic>
      <p:sp>
        <p:nvSpPr>
          <p:cNvPr id="31" name="Titel 1">
            <a:extLst>
              <a:ext uri="{FF2B5EF4-FFF2-40B4-BE49-F238E27FC236}">
                <a16:creationId xmlns:a16="http://schemas.microsoft.com/office/drawing/2014/main" id="{185382EF-984E-F5EC-AA11-9D67AFFC0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2766900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99F6D-1C89-0DB4-52F4-6093BA647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F83C88-E709-9D60-1BA4-053FAECD6A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1553C8-0BE8-C8C9-6FC4-84BBB5D21E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28DFB5-B4E1-51C5-8306-DE5DD358D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DE8BB27-0C0E-5B21-7C0E-F03A00F69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9FFAE05-6B81-71FA-6B7B-EF5C9394D73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FB0B1A3-673D-9160-E5BC-74B7E8E5001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13" y="3976465"/>
            <a:ext cx="3283442" cy="63367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76F219DD-D6B0-222F-4FD2-997DF4AE7C35}"/>
              </a:ext>
            </a:extLst>
          </p:cNvPr>
          <p:cNvSpPr/>
          <p:nvPr/>
        </p:nvSpPr>
        <p:spPr>
          <a:xfrm>
            <a:off x="7392144" y="3756646"/>
            <a:ext cx="504056" cy="872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8042DE7-B8AF-7B8D-5122-1FBAEB927FCC}"/>
              </a:ext>
            </a:extLst>
          </p:cNvPr>
          <p:cNvSpPr/>
          <p:nvPr/>
        </p:nvSpPr>
        <p:spPr>
          <a:xfrm>
            <a:off x="8328310" y="3975778"/>
            <a:ext cx="1368089" cy="620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724E8F0-2C3D-60DE-790B-03369F571B24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F838EFA5-8952-F02A-706F-DB9460F5CFD9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13889E8-6C35-8A2F-8259-D2B557893E3C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F6B0FBF8-B340-C8D9-85DF-41F4EF49A274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FC93BFD-A391-9637-60D4-39181DD1D9A4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F7E5790C-7172-C7DC-3ED5-675414FE51C6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A31FD94-27C5-B3C2-DB82-79E890E88E3F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01C9D01-B841-9F1E-256D-6235EEAA7556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0C047B8-AC57-2DE3-34A1-5567CDFE68DD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8AB40AE-E56B-FA66-5769-A87DF8AD47B5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20DA040D-FA22-79DA-658E-75FA39D681F9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AA82E61E-1BE2-F783-EE76-05F375AE5E5B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D8CCAEE3-80B8-A688-0DEC-D249506FCE6D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50274437-7C55-79A8-27B5-674AADF0412D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97B3BCD-C8BA-0D86-5EE7-74D44687FBD5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956CC6BA-AFE2-BD33-BBED-2BAE62D3CB58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09F68B1-0067-6423-8124-340758E3713B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1BA9B5BE-3663-E077-1BF8-821D7CCE6A7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D2BF40DA-7AE2-33BC-1971-32DBBF5F131E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EE21010A-7F70-9710-B007-8E84BDD89209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2F43E895-29AA-3409-0E62-CBC46D45291B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D9A44853-B670-7B3B-7517-8F6CB1D360E0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64252678-0FE4-D324-152E-6026D5F89541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103F7490-BFD5-ABFE-C117-A72D1F6A809C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D9F9377E-C2AD-B88C-0624-3B0C4FD1E7DE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BCCE0252-AF59-045E-DC63-649BEA6D0411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46046022-C318-7AFB-1440-6590C2290BB4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5919BC5-7F6E-BECF-EB3F-53B54CA55BD3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18AEE444-C4C8-2A4F-EAA1-9A9859821CB8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EC53C050-3807-B5BA-CC2C-55D6C447EDA6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FC31D96A-5DB3-AF5A-BDA8-ADC705CFC233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6F0F5C9E-8B1B-B335-A9C2-C2A21C247D30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E98068DB-F647-F040-B6B2-432403D200F5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1F30D34D-029C-E991-45F9-A93D2E134ACF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BA6841E3-18E3-4B88-ED52-E16C333F2547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6DC56A7A-B799-84A2-0164-F456BB5A5572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30058B87-E52D-1B1F-9290-8B79CCCFC34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1">
            <a:extLst>
              <a:ext uri="{FF2B5EF4-FFF2-40B4-BE49-F238E27FC236}">
                <a16:creationId xmlns:a16="http://schemas.microsoft.com/office/drawing/2014/main" id="{B9C495F5-B60D-930D-21A0-3FF1112A5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56" name="Grafik 55">
            <a:extLst>
              <a:ext uri="{FF2B5EF4-FFF2-40B4-BE49-F238E27FC236}">
                <a16:creationId xmlns:a16="http://schemas.microsoft.com/office/drawing/2014/main" id="{C0CFD66D-2D55-E991-8216-C564B520D6E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883968" cy="96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86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2B447-5FA1-7125-68A6-BD438520E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2B6C4E29-E860-AC43-D957-F8C10BC1BF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13" y="3986610"/>
            <a:ext cx="3282327" cy="63324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F18204-ACF3-7508-1BCA-C4D69AE17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787078-C742-27FE-6AF8-E0EEEB212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6B2F4B-834F-C2CE-5CD8-D1AD307EF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8038F4C-090E-A42F-5741-645D6509A7E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C35FA95-8948-80AA-A6B8-2DD3C97B860B}"/>
              </a:ext>
            </a:extLst>
          </p:cNvPr>
          <p:cNvSpPr/>
          <p:nvPr/>
        </p:nvSpPr>
        <p:spPr>
          <a:xfrm>
            <a:off x="8195373" y="5230173"/>
            <a:ext cx="1368089" cy="620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0046BCF9-250B-658F-5E39-B2895A108C59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D16CE9AB-A9A8-235C-49E2-D2DD5C5B7E10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777B03-3AEA-DAA8-4148-D649222E6EC1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55FA290-DDDA-63F3-15D0-A012B8B764BC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582ADA9-C2E0-011E-D1DF-94C738D5F5FC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100878C-36DE-7387-293E-37025D7FE7EA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B6E0213-F1B8-F1F3-E4F9-844C45E86C68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B752F67-5C68-46DC-9D4D-41CB23304259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C583629D-E080-9FD7-8345-CA7C58E0622F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9DB7645-1522-0EC2-935C-72091FA05737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F062E834-699C-D3F9-6CF3-92CF15CB3912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0EA1CABF-5BC0-6F98-4267-9F4417050157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052D600-9D5C-BE9E-1AC9-51648A02E0F2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FD0F5F7-B93F-DA9E-EFF8-1B749F83A289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BE218744-CC40-EA72-C210-587A0D4E078E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A9D5ECCD-5BFF-2C3C-DEAD-C8CDBEDFC9EB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0962028-630E-5B3E-4C76-EC27DAAD7AA7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37C53897-5B4A-3941-E807-8991F96383B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34033EEB-4213-943A-10BE-C165D60CDE2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CE61E97F-A17E-DE32-DA15-4B92CFF0F191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F45570B-5C23-11BC-5848-2662B6CEB9EC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2321D13F-792B-9BC3-CCAE-8C1F206225E6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74D0FF4-EC43-32BB-E9F9-48E072EB2A83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C795908-614B-6B08-213B-CF860C1F5785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6E109C1-730D-F775-91A0-AA3955E95EBB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F8098B3-F6CB-ADCF-2A50-4BDCDA4DC71E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843676FE-9D15-0CCA-BBBD-556EE002376B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18D035B6-6BCC-F3FC-87B4-BDC0B518B5B4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E52A9E9-776E-E8FB-9DC2-EB73CC9A44BA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7035BF8E-EDD5-25A7-6936-293C933468E7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17C3A7F9-4E3F-9248-15B8-21EF19626152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00759FB1-3A5F-16B7-DEF0-C86761007179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8946ADB5-3D3A-6303-622E-784946E94223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D838EBBD-97B7-870D-FE92-B3BCA53EED10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2ED0F7F-2EFF-C0E4-65F1-B957F76E24E8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2A40043-4D3E-DA9D-628D-36BC61EE1F66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939B7E5C-BB97-5813-6D45-BDF9D032F728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552397DB-732B-A1CA-AD37-D013D795A1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49" name="Titel 1">
            <a:extLst>
              <a:ext uri="{FF2B5EF4-FFF2-40B4-BE49-F238E27FC236}">
                <a16:creationId xmlns:a16="http://schemas.microsoft.com/office/drawing/2014/main" id="{6101E232-A890-638A-25B9-FF8C1C1E2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54" name="Grafik 53">
            <a:extLst>
              <a:ext uri="{FF2B5EF4-FFF2-40B4-BE49-F238E27FC236}">
                <a16:creationId xmlns:a16="http://schemas.microsoft.com/office/drawing/2014/main" id="{B12681B8-399D-E935-9FAF-6EDE07192A0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883968" cy="96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80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82888-FBE6-7F39-6EEB-838C498CB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814935-CD50-D3C3-DC73-C155E72794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</a:t>
            </a:r>
            <a:r>
              <a:rPr lang="en-US" b="1" dirty="0"/>
              <a:t>magnetization</a:t>
            </a:r>
            <a:r>
              <a:rPr lang="en-US" dirty="0"/>
              <a:t> is reduced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 well as an increase in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But the average x and y component are still zero? 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3923D3-D418-D28A-44CB-BAD0B0625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D418F0-D2E3-4DDC-5A00-698103D3F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5106DFD-BCFA-3A52-AFFB-0AB9BCFFA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3909FBB-8716-1FBA-47DA-F92569AC28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896" y="2114296"/>
            <a:ext cx="4816870" cy="182390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06E788E-887A-006A-F7ED-F6175E04892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4710565"/>
            <a:ext cx="1967665" cy="139026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283C00C-BEDB-CEA7-5213-FE681DDF805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700099"/>
            <a:ext cx="3282327" cy="633240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4B0C7133-C771-3E47-2DB2-834A23653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3533413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E76A3-6355-EDB9-2848-D6318065C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1CA071-532E-EF44-DC26-2DF6551F48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magnetization</a:t>
            </a:r>
            <a:r>
              <a:rPr lang="en-US" dirty="0"/>
              <a:t> is reduced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 well as an increase in </a:t>
            </a:r>
            <a:r>
              <a:rPr lang="en-US" b="1" dirty="0"/>
              <a:t>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C3B628-597F-28D1-A6DE-F9C0B063C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522DE2-84CC-3895-B9F2-BC428319D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CF6F1DB-2941-9B1B-EFE0-9856DDCAD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E417490-BCA7-05D0-C681-05057C6EA9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4149080"/>
            <a:ext cx="1134921" cy="314697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4B1767B7-A3E5-BDE4-D17F-D7DEBE71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3791822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0253E-ACC3-E883-75E2-93BE62F16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D6484-D981-EB2F-AA27-EB1C8AC23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CBF3FB-C5CC-406B-833C-F036E9C87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0FF679-6459-1F20-890F-4965A612B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952BCE0-C0D5-93A6-8B48-A7B39FE1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ADC9E77D-AF87-10BF-35CA-1CA5BB14047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10" y="1063014"/>
            <a:ext cx="8878547" cy="4444317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68C2B052-C0B9-9CFC-DA94-E887646AE490}"/>
              </a:ext>
            </a:extLst>
          </p:cNvPr>
          <p:cNvSpPr/>
          <p:nvPr/>
        </p:nvSpPr>
        <p:spPr>
          <a:xfrm>
            <a:off x="1280333" y="1016719"/>
            <a:ext cx="8447617" cy="457252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4291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4AFA9-7D92-593A-FE53-4EADAAFC7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02C59D-7779-2891-25A9-CC7FCCBBA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468CD4-51D2-2173-3CED-CD58D87F5E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27DEBF-5EC8-7794-CC47-DC3AF3770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B1790E-F279-E856-CBE1-F2483EA3F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76B48953-509B-9FB3-DF83-F1CCC5F484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D5307CE8-110B-ADB0-DBBE-DE41A05C82D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74" y="1120326"/>
            <a:ext cx="8202872" cy="34353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8DFA39D7-5697-F341-884E-BD24CCC634B8}"/>
              </a:ext>
            </a:extLst>
          </p:cNvPr>
          <p:cNvSpPr/>
          <p:nvPr/>
        </p:nvSpPr>
        <p:spPr>
          <a:xfrm>
            <a:off x="4176083" y="1035718"/>
            <a:ext cx="7852699" cy="27293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977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1908F-2170-6D0F-D22B-E35B56326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1AF03-CA5D-70A0-57C7-3C6AF16C7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0F2401-9561-7555-2FCA-B11841785A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A3616A-6DCD-399A-AF6C-6B238B4995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859769D-0598-570F-40EE-C29BE08A3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77BE8874-2C20-53BA-E35C-0AE269779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Same result with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2081C15-0F79-CDF6-DFB6-1FC642172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AA03AA8E-BE0E-9078-FC52-BEEF04A3105D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C54EE12-63DF-8CBA-7226-29DD9CE12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0BF951B-77D0-76E8-E6B7-515682E70AE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74" y="1120326"/>
            <a:ext cx="8202872" cy="34353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0164B22-E0CC-094A-DAE7-1BD47AC0ABBD}"/>
              </a:ext>
            </a:extLst>
          </p:cNvPr>
          <p:cNvSpPr/>
          <p:nvPr/>
        </p:nvSpPr>
        <p:spPr>
          <a:xfrm>
            <a:off x="4176083" y="1035718"/>
            <a:ext cx="7852699" cy="27293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3020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BD9CA-38C6-FE2D-EB72-6FD7397D9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C39D8-D60F-4608-E219-1596A8FA3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565958-ED56-8A07-97B7-CC8060946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DC2A8-6B1C-AED8-439D-5194E2BF9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76ACAFA-6E2C-90C8-663F-291DBF712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A9B6EAA2-222C-95AC-0D80-A4606396A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Same result with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A654884-D446-F633-2A80-3F31A351C920}"/>
              </a:ext>
            </a:extLst>
          </p:cNvPr>
          <p:cNvSpPr txBox="1"/>
          <p:nvPr/>
        </p:nvSpPr>
        <p:spPr>
          <a:xfrm>
            <a:off x="8760296" y="4919736"/>
            <a:ext cx="29193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For a linear chain with NN this</a:t>
            </a:r>
          </a:p>
          <a:p>
            <a:r>
              <a:rPr lang="en-US" sz="1600" dirty="0"/>
              <a:t>simplifies to removal of sum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46F422C8-1893-4459-98EA-68283789E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C761851-166D-7AEC-507C-31FC8B060B0C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7A41BF-E3B1-BF6E-3B47-337682FEA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1E7F767-8AC8-6D4D-955E-0BDE0ACF3AB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74" y="1120326"/>
            <a:ext cx="8202872" cy="34353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468539A6-8B65-CD65-D904-F42ED5D086B6}"/>
              </a:ext>
            </a:extLst>
          </p:cNvPr>
          <p:cNvSpPr/>
          <p:nvPr/>
        </p:nvSpPr>
        <p:spPr>
          <a:xfrm>
            <a:off x="4176083" y="1035718"/>
            <a:ext cx="7852699" cy="27293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4ED9CC22-7172-A859-6EDD-939BBB163E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584" y="5197650"/>
            <a:ext cx="4920735" cy="1012812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CE26C7C5-91A9-A63E-CAC9-F93A5AFD3FE4}"/>
              </a:ext>
            </a:extLst>
          </p:cNvPr>
          <p:cNvSpPr txBox="1"/>
          <p:nvPr/>
        </p:nvSpPr>
        <p:spPr>
          <a:xfrm>
            <a:off x="8193325" y="5734250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</p:spTree>
    <p:extLst>
      <p:ext uri="{BB962C8B-B14F-4D97-AF65-F5344CB8AC3E}">
        <p14:creationId xmlns:p14="http://schemas.microsoft.com/office/powerpoint/2010/main" val="2640652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139EE693-DE5E-9475-07F0-2E9EC0127D1C}"/>
              </a:ext>
            </a:extLst>
          </p:cNvPr>
          <p:cNvGrpSpPr/>
          <p:nvPr/>
        </p:nvGrpSpPr>
        <p:grpSpPr>
          <a:xfrm>
            <a:off x="6096000" y="1455005"/>
            <a:ext cx="4667381" cy="1241435"/>
            <a:chOff x="6096000" y="1455005"/>
            <a:chExt cx="4667381" cy="124143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D6D0E9D4-EBF5-215C-A4CD-17C146DFA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036026"/>
              <a:ext cx="577127" cy="56098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81CF2556-DBD8-BEAF-2203-F879CE390F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127" y="2036026"/>
              <a:ext cx="997840" cy="40725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AB1C9671-D986-05A4-F095-3A65098278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260" y="1988396"/>
              <a:ext cx="665923" cy="47807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9126297A-E996-3723-6752-17C86FB3936D}"/>
                </a:ext>
              </a:extLst>
            </p:cNvPr>
            <p:cNvCxnSpPr>
              <a:cxnSpLocks/>
            </p:cNvCxnSpPr>
            <p:nvPr/>
          </p:nvCxnSpPr>
          <p:spPr>
            <a:xfrm>
              <a:off x="7670967" y="1455005"/>
              <a:ext cx="648763" cy="53003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E2FDA507-5D79-5FB9-10F5-0670EC54D5D7}"/>
                </a:ext>
              </a:extLst>
            </p:cNvPr>
            <p:cNvCxnSpPr>
              <a:cxnSpLocks/>
            </p:cNvCxnSpPr>
            <p:nvPr/>
          </p:nvCxnSpPr>
          <p:spPr>
            <a:xfrm>
              <a:off x="7681905" y="1472329"/>
              <a:ext cx="1180419" cy="7678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8C01F88D-C404-1636-15C6-8D0D6726390D}"/>
                </a:ext>
              </a:extLst>
            </p:cNvPr>
            <p:cNvCxnSpPr>
              <a:cxnSpLocks/>
            </p:cNvCxnSpPr>
            <p:nvPr/>
          </p:nvCxnSpPr>
          <p:spPr>
            <a:xfrm>
              <a:off x="8832995" y="1525444"/>
              <a:ext cx="387809" cy="117099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3EE11638-449C-F0D8-BAB0-6D09D60E37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1418" y="1800789"/>
              <a:ext cx="1531963" cy="85328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en-US" dirty="0"/>
              <a:t>Current computing</a:t>
            </a:r>
          </a:p>
          <a:p>
            <a:endParaRPr lang="en-US" dirty="0"/>
          </a:p>
          <a:p>
            <a:pPr lvl="2"/>
            <a:r>
              <a:rPr lang="en-US" dirty="0"/>
              <a:t>Electronics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Information by moving electrons </a:t>
            </a:r>
            <a:r>
              <a:rPr lang="en-US" i="1" dirty="0"/>
              <a:t>(charge)</a:t>
            </a:r>
          </a:p>
          <a:p>
            <a:pPr lvl="3"/>
            <a:r>
              <a:rPr lang="en-US" dirty="0"/>
              <a:t>But they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scatter</a:t>
            </a:r>
            <a:r>
              <a:rPr lang="en-US" dirty="0"/>
              <a:t>      Joule heating</a:t>
            </a:r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77225607-0FB6-2E90-DE16-D51A570669C2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F055C8B6-C61B-B7B3-6F6C-700B8285D608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EA005F00-BDE0-53EB-2A6F-08C79DA31F16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A2B0E4F9-99AD-7215-90D9-59F7967D654E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15D70F63-EA22-A850-A3A6-69E6AD36FFA3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4F1DEBB2-64E6-5091-2F33-A2FC88AD150A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711D6681-D3D4-A587-A6DE-B5F689C9027D}"/>
              </a:ext>
            </a:extLst>
          </p:cNvPr>
          <p:cNvSpPr/>
          <p:nvPr/>
        </p:nvSpPr>
        <p:spPr>
          <a:xfrm>
            <a:off x="6530176" y="189199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32833F-ED95-6C4D-3DF0-F8C2F6410164}"/>
              </a:ext>
            </a:extLst>
          </p:cNvPr>
          <p:cNvSpPr/>
          <p:nvPr/>
        </p:nvSpPr>
        <p:spPr>
          <a:xfrm>
            <a:off x="7520562" y="132830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74D686AF-0380-F856-2385-8FFF5512BCDD}"/>
              </a:ext>
            </a:extLst>
          </p:cNvPr>
          <p:cNvSpPr/>
          <p:nvPr/>
        </p:nvSpPr>
        <p:spPr>
          <a:xfrm>
            <a:off x="9072331" y="253112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E7B64B20-DDAB-FCE3-C5B0-E5954AEAC83A}"/>
              </a:ext>
            </a:extLst>
          </p:cNvPr>
          <p:cNvSpPr/>
          <p:nvPr/>
        </p:nvSpPr>
        <p:spPr>
          <a:xfrm>
            <a:off x="7528016" y="230895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CE79FCE5-C512-FBE4-A6D1-01DDAA4B328D}"/>
              </a:ext>
            </a:extLst>
          </p:cNvPr>
          <p:cNvSpPr/>
          <p:nvPr/>
        </p:nvSpPr>
        <p:spPr>
          <a:xfrm>
            <a:off x="8719373" y="138141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5FB7DF0F-501D-E8F6-EB49-3A1446FE4AE6}"/>
              </a:ext>
            </a:extLst>
          </p:cNvPr>
          <p:cNvSpPr/>
          <p:nvPr/>
        </p:nvSpPr>
        <p:spPr>
          <a:xfrm>
            <a:off x="9898897" y="148474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AE41A57-27D3-5C14-FC3F-00C094F64EA3}"/>
              </a:ext>
            </a:extLst>
          </p:cNvPr>
          <p:cNvSpPr/>
          <p:nvPr/>
        </p:nvSpPr>
        <p:spPr>
          <a:xfrm>
            <a:off x="10275242" y="230895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CFE30C1D-AD4E-D473-0AB5-D77A848ED87A}"/>
              </a:ext>
            </a:extLst>
          </p:cNvPr>
          <p:cNvSpPr/>
          <p:nvPr/>
        </p:nvSpPr>
        <p:spPr>
          <a:xfrm>
            <a:off x="8184232" y="1852415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4ED1B3E-ED54-EF1D-8487-B57688F126EF}"/>
              </a:ext>
            </a:extLst>
          </p:cNvPr>
          <p:cNvSpPr/>
          <p:nvPr/>
        </p:nvSpPr>
        <p:spPr>
          <a:xfrm>
            <a:off x="9515582" y="83746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5FC6BDDD-D50C-6A02-7DCE-FD2490501FF1}"/>
              </a:ext>
            </a:extLst>
          </p:cNvPr>
          <p:cNvSpPr/>
          <p:nvPr/>
        </p:nvSpPr>
        <p:spPr>
          <a:xfrm>
            <a:off x="8533522" y="2299249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1AF94606-01B2-9C6D-5D6C-7C8273726C1C}"/>
              </a:ext>
            </a:extLst>
          </p:cNvPr>
          <p:cNvSpPr/>
          <p:nvPr/>
        </p:nvSpPr>
        <p:spPr>
          <a:xfrm>
            <a:off x="6949191" y="146698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559432ED-157D-5383-B373-ADC97F049157}"/>
              </a:ext>
            </a:extLst>
          </p:cNvPr>
          <p:cNvSpPr/>
          <p:nvPr/>
        </p:nvSpPr>
        <p:spPr>
          <a:xfrm>
            <a:off x="6873082" y="259700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599EE0CC-BC43-D0A5-1B0B-E91746D7E4B3}"/>
              </a:ext>
            </a:extLst>
          </p:cNvPr>
          <p:cNvSpPr/>
          <p:nvPr/>
        </p:nvSpPr>
        <p:spPr>
          <a:xfrm>
            <a:off x="6000750" y="2587306"/>
            <a:ext cx="113622" cy="1091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2A286E01-467B-0966-C7A1-463C04B2A5DD}"/>
              </a:ext>
            </a:extLst>
          </p:cNvPr>
          <p:cNvCxnSpPr>
            <a:cxnSpLocks/>
          </p:cNvCxnSpPr>
          <p:nvPr/>
        </p:nvCxnSpPr>
        <p:spPr>
          <a:xfrm>
            <a:off x="2711624" y="3140968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ogen 9">
            <a:extLst>
              <a:ext uri="{FF2B5EF4-FFF2-40B4-BE49-F238E27FC236}">
                <a16:creationId xmlns:a16="http://schemas.microsoft.com/office/drawing/2014/main" id="{ADD9A7F9-877F-DFE0-D96E-674167B96183}"/>
              </a:ext>
            </a:extLst>
          </p:cNvPr>
          <p:cNvSpPr/>
          <p:nvPr/>
        </p:nvSpPr>
        <p:spPr>
          <a:xfrm rot="6349503">
            <a:off x="6666886" y="2049174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18035BDF-0B47-502D-1569-E97BF0374B2C}"/>
              </a:ext>
            </a:extLst>
          </p:cNvPr>
          <p:cNvSpPr/>
          <p:nvPr/>
        </p:nvSpPr>
        <p:spPr>
          <a:xfrm rot="8618470">
            <a:off x="6558586" y="206465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73A3D433-C8FB-C713-642B-F88DDFACA3AE}"/>
              </a:ext>
            </a:extLst>
          </p:cNvPr>
          <p:cNvSpPr/>
          <p:nvPr/>
        </p:nvSpPr>
        <p:spPr>
          <a:xfrm rot="15025520">
            <a:off x="6431565" y="1946311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ogen 16">
            <a:extLst>
              <a:ext uri="{FF2B5EF4-FFF2-40B4-BE49-F238E27FC236}">
                <a16:creationId xmlns:a16="http://schemas.microsoft.com/office/drawing/2014/main" id="{D59D2613-20E4-05EA-AB11-AFC6D9A44306}"/>
              </a:ext>
            </a:extLst>
          </p:cNvPr>
          <p:cNvSpPr/>
          <p:nvPr/>
        </p:nvSpPr>
        <p:spPr>
          <a:xfrm rot="6349503">
            <a:off x="6648594" y="2058211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842B80FE-3E7E-C69A-C2D0-E87E0D538FBC}"/>
              </a:ext>
            </a:extLst>
          </p:cNvPr>
          <p:cNvSpPr/>
          <p:nvPr/>
        </p:nvSpPr>
        <p:spPr>
          <a:xfrm rot="1735463">
            <a:off x="6593103" y="1888463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Bogen 18">
            <a:extLst>
              <a:ext uri="{FF2B5EF4-FFF2-40B4-BE49-F238E27FC236}">
                <a16:creationId xmlns:a16="http://schemas.microsoft.com/office/drawing/2014/main" id="{A324C09D-01E5-43EB-D8AF-59E33D691AC2}"/>
              </a:ext>
            </a:extLst>
          </p:cNvPr>
          <p:cNvSpPr/>
          <p:nvPr/>
        </p:nvSpPr>
        <p:spPr>
          <a:xfrm rot="16899736">
            <a:off x="7488626" y="227083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BEEBAF30-D910-CA6A-1E2D-B4538CCBCC2E}"/>
              </a:ext>
            </a:extLst>
          </p:cNvPr>
          <p:cNvSpPr/>
          <p:nvPr/>
        </p:nvSpPr>
        <p:spPr>
          <a:xfrm rot="18976102">
            <a:off x="7556980" y="2211483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Bogen 20">
            <a:extLst>
              <a:ext uri="{FF2B5EF4-FFF2-40B4-BE49-F238E27FC236}">
                <a16:creationId xmlns:a16="http://schemas.microsoft.com/office/drawing/2014/main" id="{FEFE3141-D646-3DD0-8907-147490C42970}"/>
              </a:ext>
            </a:extLst>
          </p:cNvPr>
          <p:cNvSpPr/>
          <p:nvPr/>
        </p:nvSpPr>
        <p:spPr>
          <a:xfrm rot="13069732">
            <a:off x="7457800" y="2382334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550F805B-7799-99F0-FD99-84988D8B4DA8}"/>
              </a:ext>
            </a:extLst>
          </p:cNvPr>
          <p:cNvSpPr/>
          <p:nvPr/>
        </p:nvSpPr>
        <p:spPr>
          <a:xfrm rot="20630158">
            <a:off x="7502865" y="2263427"/>
            <a:ext cx="300910" cy="203819"/>
          </a:xfrm>
          <a:prstGeom prst="arc">
            <a:avLst>
              <a:gd name="adj1" fmla="val 1585361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Bogen 25">
            <a:extLst>
              <a:ext uri="{FF2B5EF4-FFF2-40B4-BE49-F238E27FC236}">
                <a16:creationId xmlns:a16="http://schemas.microsoft.com/office/drawing/2014/main" id="{DD312D9D-130F-A4F7-0367-5045AB0B52C9}"/>
              </a:ext>
            </a:extLst>
          </p:cNvPr>
          <p:cNvSpPr/>
          <p:nvPr/>
        </p:nvSpPr>
        <p:spPr>
          <a:xfrm rot="14244793">
            <a:off x="8119097" y="192286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>
            <a:extLst>
              <a:ext uri="{FF2B5EF4-FFF2-40B4-BE49-F238E27FC236}">
                <a16:creationId xmlns:a16="http://schemas.microsoft.com/office/drawing/2014/main" id="{80154028-4E72-C482-4C68-6B36630A1944}"/>
              </a:ext>
            </a:extLst>
          </p:cNvPr>
          <p:cNvSpPr/>
          <p:nvPr/>
        </p:nvSpPr>
        <p:spPr>
          <a:xfrm rot="8618470">
            <a:off x="8180785" y="1980499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60EE47AE-F4E6-5FAB-69D3-CB6920ECCACA}"/>
              </a:ext>
            </a:extLst>
          </p:cNvPr>
          <p:cNvSpPr/>
          <p:nvPr/>
        </p:nvSpPr>
        <p:spPr>
          <a:xfrm rot="15025520">
            <a:off x="8091688" y="1892965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Bogen 36">
            <a:extLst>
              <a:ext uri="{FF2B5EF4-FFF2-40B4-BE49-F238E27FC236}">
                <a16:creationId xmlns:a16="http://schemas.microsoft.com/office/drawing/2014/main" id="{A3B540E6-C882-692F-2F4D-69C9B7D99332}"/>
              </a:ext>
            </a:extLst>
          </p:cNvPr>
          <p:cNvSpPr/>
          <p:nvPr/>
        </p:nvSpPr>
        <p:spPr>
          <a:xfrm rot="10457406">
            <a:off x="8149992" y="1985332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70FFFBC6-03A3-D386-C59C-BDB08A41C448}"/>
              </a:ext>
            </a:extLst>
          </p:cNvPr>
          <p:cNvSpPr/>
          <p:nvPr/>
        </p:nvSpPr>
        <p:spPr>
          <a:xfrm rot="1735463">
            <a:off x="8253226" y="1835117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Bogen 39">
            <a:extLst>
              <a:ext uri="{FF2B5EF4-FFF2-40B4-BE49-F238E27FC236}">
                <a16:creationId xmlns:a16="http://schemas.microsoft.com/office/drawing/2014/main" id="{8E46FBE4-7433-077E-42E5-539872E58E8A}"/>
              </a:ext>
            </a:extLst>
          </p:cNvPr>
          <p:cNvSpPr/>
          <p:nvPr/>
        </p:nvSpPr>
        <p:spPr>
          <a:xfrm rot="7234934">
            <a:off x="7599978" y="148645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Bogen 40">
            <a:extLst>
              <a:ext uri="{FF2B5EF4-FFF2-40B4-BE49-F238E27FC236}">
                <a16:creationId xmlns:a16="http://schemas.microsoft.com/office/drawing/2014/main" id="{E892764F-6B17-1D10-BFEE-C6B090395480}"/>
              </a:ext>
            </a:extLst>
          </p:cNvPr>
          <p:cNvSpPr/>
          <p:nvPr/>
        </p:nvSpPr>
        <p:spPr>
          <a:xfrm rot="8618470">
            <a:off x="7549894" y="1479308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Bogen 41">
            <a:extLst>
              <a:ext uri="{FF2B5EF4-FFF2-40B4-BE49-F238E27FC236}">
                <a16:creationId xmlns:a16="http://schemas.microsoft.com/office/drawing/2014/main" id="{33A7A2BF-4A5E-2ABB-5898-F42E4EA7B189}"/>
              </a:ext>
            </a:extLst>
          </p:cNvPr>
          <p:cNvSpPr/>
          <p:nvPr/>
        </p:nvSpPr>
        <p:spPr>
          <a:xfrm rot="15025520">
            <a:off x="7469474" y="1359369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Bogen 42">
            <a:extLst>
              <a:ext uri="{FF2B5EF4-FFF2-40B4-BE49-F238E27FC236}">
                <a16:creationId xmlns:a16="http://schemas.microsoft.com/office/drawing/2014/main" id="{05E064EF-D6C3-1830-6250-B2D4DA5E2078}"/>
              </a:ext>
            </a:extLst>
          </p:cNvPr>
          <p:cNvSpPr/>
          <p:nvPr/>
        </p:nvSpPr>
        <p:spPr>
          <a:xfrm rot="6349503">
            <a:off x="7593528" y="1489755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Bogen 44">
            <a:extLst>
              <a:ext uri="{FF2B5EF4-FFF2-40B4-BE49-F238E27FC236}">
                <a16:creationId xmlns:a16="http://schemas.microsoft.com/office/drawing/2014/main" id="{20FD904C-BAC3-127B-9CDB-0F16DE9B898D}"/>
              </a:ext>
            </a:extLst>
          </p:cNvPr>
          <p:cNvSpPr/>
          <p:nvPr/>
        </p:nvSpPr>
        <p:spPr>
          <a:xfrm rot="1735463">
            <a:off x="7547434" y="1287976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Bogen 45">
            <a:extLst>
              <a:ext uri="{FF2B5EF4-FFF2-40B4-BE49-F238E27FC236}">
                <a16:creationId xmlns:a16="http://schemas.microsoft.com/office/drawing/2014/main" id="{CEF71BB9-D8A8-7E00-A3FB-CD5EC49D5C2C}"/>
              </a:ext>
            </a:extLst>
          </p:cNvPr>
          <p:cNvSpPr/>
          <p:nvPr/>
        </p:nvSpPr>
        <p:spPr>
          <a:xfrm rot="6349503">
            <a:off x="8844007" y="1512281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Bogen 47">
            <a:extLst>
              <a:ext uri="{FF2B5EF4-FFF2-40B4-BE49-F238E27FC236}">
                <a16:creationId xmlns:a16="http://schemas.microsoft.com/office/drawing/2014/main" id="{4739D287-5081-EA81-546D-715E99AD4446}"/>
              </a:ext>
            </a:extLst>
          </p:cNvPr>
          <p:cNvSpPr/>
          <p:nvPr/>
        </p:nvSpPr>
        <p:spPr>
          <a:xfrm rot="9629248">
            <a:off x="8715657" y="149961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Bogen 48">
            <a:extLst>
              <a:ext uri="{FF2B5EF4-FFF2-40B4-BE49-F238E27FC236}">
                <a16:creationId xmlns:a16="http://schemas.microsoft.com/office/drawing/2014/main" id="{3560BB44-D20B-59A5-2642-3281D93F57A1}"/>
              </a:ext>
            </a:extLst>
          </p:cNvPr>
          <p:cNvSpPr/>
          <p:nvPr/>
        </p:nvSpPr>
        <p:spPr>
          <a:xfrm rot="12468546">
            <a:off x="8637896" y="1522252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93736BAB-38C3-FDAD-0106-B3AE2CC760A1}"/>
              </a:ext>
            </a:extLst>
          </p:cNvPr>
          <p:cNvSpPr/>
          <p:nvPr/>
        </p:nvSpPr>
        <p:spPr>
          <a:xfrm rot="1735463">
            <a:off x="8770224" y="1351570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Bogen 52">
            <a:extLst>
              <a:ext uri="{FF2B5EF4-FFF2-40B4-BE49-F238E27FC236}">
                <a16:creationId xmlns:a16="http://schemas.microsoft.com/office/drawing/2014/main" id="{139F7CA0-1580-F662-DC69-B33B7ACAB06B}"/>
              </a:ext>
            </a:extLst>
          </p:cNvPr>
          <p:cNvSpPr/>
          <p:nvPr/>
        </p:nvSpPr>
        <p:spPr>
          <a:xfrm rot="20601820">
            <a:off x="9122379" y="249130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Bogen 54">
            <a:extLst>
              <a:ext uri="{FF2B5EF4-FFF2-40B4-BE49-F238E27FC236}">
                <a16:creationId xmlns:a16="http://schemas.microsoft.com/office/drawing/2014/main" id="{8EDD8BCD-E4DF-FFFF-8B75-65E1057EEF6F}"/>
              </a:ext>
            </a:extLst>
          </p:cNvPr>
          <p:cNvSpPr/>
          <p:nvPr/>
        </p:nvSpPr>
        <p:spPr>
          <a:xfrm rot="20048735">
            <a:off x="9120271" y="2455331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Bogen 55">
            <a:extLst>
              <a:ext uri="{FF2B5EF4-FFF2-40B4-BE49-F238E27FC236}">
                <a16:creationId xmlns:a16="http://schemas.microsoft.com/office/drawing/2014/main" id="{5FFF2E3A-CD2E-8BB9-F4AA-428190C92195}"/>
              </a:ext>
            </a:extLst>
          </p:cNvPr>
          <p:cNvSpPr/>
          <p:nvPr/>
        </p:nvSpPr>
        <p:spPr>
          <a:xfrm rot="15025520">
            <a:off x="9020711" y="2530813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Bogen 57">
            <a:extLst>
              <a:ext uri="{FF2B5EF4-FFF2-40B4-BE49-F238E27FC236}">
                <a16:creationId xmlns:a16="http://schemas.microsoft.com/office/drawing/2014/main" id="{319A2AA8-62B0-F080-C6CB-2FD76D00E959}"/>
              </a:ext>
            </a:extLst>
          </p:cNvPr>
          <p:cNvSpPr/>
          <p:nvPr/>
        </p:nvSpPr>
        <p:spPr>
          <a:xfrm rot="5400000">
            <a:off x="9140793" y="2575148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057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0CB8A-F093-EE83-C683-D03FBCF3E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FE481-4BBB-0D01-CFFF-22DD2591E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4BEBEE-D0BE-EF09-BC1D-E6DCCC3E0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E51720-61C0-BB14-C213-661B80D8C1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E8D3E9E-78DF-8380-E146-E7620A138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1225597-F088-CAFA-C547-CDF90C336E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EB85242-7033-952F-8685-18B8A3220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304E480-5362-518D-DE11-329B0EA88FBA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EF9D881D-0336-62C8-3B29-520439BA5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3106CAA-E4AA-D36D-BA73-8D243B664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074" y="1340768"/>
            <a:ext cx="481012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01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887E3-E2A8-BE8D-A029-131694A35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FE610-9825-8247-4C6A-733861D9C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  <a:br>
              <a:rPr lang="en-US" dirty="0"/>
            </a:br>
            <a:r>
              <a:rPr lang="en-US" dirty="0"/>
              <a:t>with a magnetic Field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F10D0D-3735-2CAB-B4C9-42BFBF6236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BBE5BE-BCE4-4191-13F6-C96E165B8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5D0C4A6-82B8-CE37-6763-251B7A0B5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EA33590-FB21-2ECE-1DA7-C4269FCD32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Addition of Zeeman term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860CA27C-4AC8-DD24-E4B8-2E2AC2A84F5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55" y="2468712"/>
            <a:ext cx="6818378" cy="216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04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1A1BB-5CEA-9141-895B-871ECF31F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3655D382-A632-4A27-CD6F-6670F3B5E7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0074" y="1340768"/>
            <a:ext cx="4810125" cy="30956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AEA2272-3E16-2EFC-62C3-9FD4B8CA3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  <a:br>
              <a:rPr lang="en-US" dirty="0"/>
            </a:br>
            <a:r>
              <a:rPr lang="en-US" dirty="0"/>
              <a:t>with a magnetic Field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23C7B1-C201-6B66-14C4-0FE4A8BE0E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088D6F-4FB5-2558-92F9-09B4FB5622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6C7B530-06E4-0DBC-95E4-191712039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27EFF50A-D7FF-9CBC-D0E3-3A7192EBCB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Addition of Zeeman term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D3EB5C94-170D-F432-DB0D-F5C5CA05CDA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65" y="5288879"/>
            <a:ext cx="5817717" cy="767127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701DC88F-3F76-B7AA-8E8A-4774D89CBBD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55" y="2468712"/>
            <a:ext cx="6818378" cy="2164513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7AB7C05-357F-D04F-4077-C55BCE3A898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5596525"/>
            <a:ext cx="3034876" cy="29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05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3BCB5-3A4E-C8F4-734B-294C3BDB6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E5380-0A95-E68E-53AE-B2F1F20DA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C05FAD-B0ED-7053-C66E-7A6FC531D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8E03C-69EA-D61A-CA46-03ED18E06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647C1F-AD0C-F307-B33C-E076F1D03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085F0E-F2B7-5962-98B3-15F066DE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625D607-6651-BDF2-4288-D565DE753F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34EDBD71-4422-0935-127A-3A4A3B0BEE2A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4032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D6F16-7EE7-70A3-6358-51D449FA1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A510B-6964-562C-6967-218EB9AF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740E76-9E8C-B062-C3F7-40DE3175B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FCB610-5318-7648-3B3D-4B87125EDA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6C5793-D221-77E2-6C20-15C1DAAFE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C3FDED-B0BE-F28F-D161-A8C156A20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C4E4F4-D49E-82A8-F21B-B46D73E2F7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B8DD1A5A-CD10-CE7A-FD6D-70C3CECF693F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6EE1E2-AB24-9741-C210-97B08462788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6A76C49C-F9C9-447A-C1D2-9D9252737B3E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B266971-CD79-ADF2-5758-839F890ACB6A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644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EBD8B-0CB5-C818-28F0-07C27EFCF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129A5D-8186-CD8E-0575-40FB73101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D10107-30EA-C287-86BE-80C349803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03AE5E-0605-9B56-C219-5DA6711A43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6DFB97-02BF-87E3-3903-FAFA6C0D63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92746F8-4245-060A-2FF3-4564CBC1D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CBBFF58-4FDE-F7D6-E7ED-67CB0216046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CAAE80F-ACC2-84AA-6D55-151100BF86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4513BC6-333B-E51A-03D9-3C7CD543354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647985" cy="315748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28F04F49-EE7E-11AA-81F7-3F8377C1BDB2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EA007D8-9517-DFDF-DA49-0A0146092D0C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C025D6C-34FA-8B0C-99B5-C034DF51B319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900248A-A370-A2E3-C6CE-61FEA15993C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BD081242-6070-CF35-A939-08EDD61F357B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5B81DE8-76B6-F5BF-DE6A-4CA899D17C3E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955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CB84F-5E4F-BE66-E9C6-D6ACB52F4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D600B5-FBCA-AF4F-3562-4547B5962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24877B-725A-5572-66CB-F94416110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Reduces magnetization by 1     Integer spin    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Boson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8018F9-1A7E-6822-F362-9D29B09C6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B342E4-54F7-E8FC-B437-DA406F000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BF03559-C446-83E9-F38B-180BE8758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727DEAC-147A-D52D-4E9B-590F5C485C0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C3A26ED-39A3-5D5D-3AA5-2327950B306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2E94AB6-06AE-D6D1-1CD5-AF72893EABC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0BC13AFF-5B94-7CF5-6B87-A68155643295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31876CC-EBE3-3B10-D4D9-B314C00BFD7D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9D79A7D-875E-3B9B-F32C-E54114B68E22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174827BA-A109-4855-6260-14BCF9CC5A56}"/>
              </a:ext>
            </a:extLst>
          </p:cNvPr>
          <p:cNvCxnSpPr>
            <a:cxnSpLocks/>
          </p:cNvCxnSpPr>
          <p:nvPr/>
        </p:nvCxnSpPr>
        <p:spPr>
          <a:xfrm>
            <a:off x="3009578" y="560442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7F3F5A65-6583-7E41-9AF9-645EDB92969F}"/>
              </a:ext>
            </a:extLst>
          </p:cNvPr>
          <p:cNvCxnSpPr>
            <a:cxnSpLocks/>
          </p:cNvCxnSpPr>
          <p:nvPr/>
        </p:nvCxnSpPr>
        <p:spPr>
          <a:xfrm>
            <a:off x="4367808" y="559683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A654A7AD-32A4-B36E-487B-3A483AC3E1CC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76CD987-5F6A-A403-E087-8AAB80D8618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647985" cy="31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63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D7C99-158F-AA43-0BC4-0460B4144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5F7566-A962-A865-45C8-1B2B31E99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35D2BD-EADE-1F2A-094C-83D5FC2A45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Reduces magnetization by 1     Integer spin    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Boson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ABE05D-CDA2-191E-04AB-E72530BE3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9D6DD7-3496-5158-5F03-C23F27BEA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B1BBD9E-4274-D3CC-F4FD-40E213D5A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9535F85-7B3A-B878-CDF8-93BBA04F16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FCCF891-84DC-7514-E7B6-221E242EDD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2A4EE26-E911-3E2E-92C9-9A058C2652A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3D9D99F5-73A9-4B0B-F687-AA2AEDFDC52C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6F1916B-0A53-4602-2E58-CC90BD0CAA5B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D818EC2-64CC-6CE5-4248-668BF8A1C9D5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E0E2765-7131-5595-D7D5-B9455392A0B3}"/>
              </a:ext>
            </a:extLst>
          </p:cNvPr>
          <p:cNvCxnSpPr>
            <a:cxnSpLocks/>
          </p:cNvCxnSpPr>
          <p:nvPr/>
        </p:nvCxnSpPr>
        <p:spPr>
          <a:xfrm>
            <a:off x="3009578" y="560442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DC592C4-5CF7-DB4C-556A-CB97EFD6F910}"/>
              </a:ext>
            </a:extLst>
          </p:cNvPr>
          <p:cNvCxnSpPr>
            <a:cxnSpLocks/>
          </p:cNvCxnSpPr>
          <p:nvPr/>
        </p:nvCxnSpPr>
        <p:spPr>
          <a:xfrm>
            <a:off x="4367808" y="559683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89D1D869-1AB1-E172-39EA-0320FA0A1798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07ED119-9B0D-B073-09E6-D227DB1F91EA}"/>
              </a:ext>
            </a:extLst>
          </p:cNvPr>
          <p:cNvSpPr txBox="1"/>
          <p:nvPr/>
        </p:nvSpPr>
        <p:spPr>
          <a:xfrm>
            <a:off x="5889918" y="5365997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Magnon</a:t>
            </a:r>
            <a:endParaRPr lang="de-DE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F825AC6-A051-C40B-F2B0-CFF9118375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647985" cy="31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31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88E49-60B3-E7EE-6BF1-014EB392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3BF19F-D903-8C09-4863-71E69B579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C4C4E5-F9D9-BADE-15D2-6A9160A6F1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2" y="2136743"/>
            <a:ext cx="5568951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8490A4-2EEB-921E-6B63-30AEE1A559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C00847-4D99-334F-1CB9-1019E26F9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49B9A92-2D44-590F-4B09-368D7BB3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B0E38E7-062B-6D3E-3527-5EC47199FA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2" y="2716242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84B0C29-E54D-E717-86B1-55B3D013FC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752" y="976111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2BFC60F-32BC-A723-9DBC-9A0D0A0EF29B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C5DC9BAA-82AD-4E0D-33E5-AF2BB4AC838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9" y="4566730"/>
            <a:ext cx="3683134" cy="94598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FC1D02D-E81C-40CC-6DCC-C8E59D601174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C7B562C-7AD4-6658-114F-FF54F8B7EFA6}"/>
              </a:ext>
            </a:extLst>
          </p:cNvPr>
          <p:cNvSpPr/>
          <p:nvPr/>
        </p:nvSpPr>
        <p:spPr>
          <a:xfrm>
            <a:off x="8976320" y="862003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086E5D-3A3E-F5DE-B73B-BD6DAD2DA940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D8B6BC09-3C35-B024-BB3A-6B1FA85E4A71}"/>
              </a:ext>
            </a:extLst>
          </p:cNvPr>
          <p:cNvSpPr/>
          <p:nvPr/>
        </p:nvSpPr>
        <p:spPr>
          <a:xfrm rot="10800000">
            <a:off x="4531739" y="49677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2003183-5559-06E3-A6EE-668D38AB8E37}"/>
              </a:ext>
            </a:extLst>
          </p:cNvPr>
          <p:cNvSpPr/>
          <p:nvPr/>
        </p:nvSpPr>
        <p:spPr>
          <a:xfrm>
            <a:off x="3719736" y="976110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EA1C87C3-985D-A9D2-F74A-4CDFC7D3B3AC}"/>
              </a:ext>
            </a:extLst>
          </p:cNvPr>
          <p:cNvSpPr txBox="1">
            <a:spLocks/>
          </p:cNvSpPr>
          <p:nvPr/>
        </p:nvSpPr>
        <p:spPr>
          <a:xfrm>
            <a:off x="4959040" y="4885151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A3A42AB5-C1B0-295A-34B4-1390CE1953A6}"/>
              </a:ext>
            </a:extLst>
          </p:cNvPr>
          <p:cNvSpPr/>
          <p:nvPr/>
        </p:nvSpPr>
        <p:spPr>
          <a:xfrm rot="17605108">
            <a:off x="694294" y="514545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224556B-C8AF-2CC0-06FD-1ED577F5ABDA}"/>
              </a:ext>
            </a:extLst>
          </p:cNvPr>
          <p:cNvSpPr txBox="1"/>
          <p:nvPr/>
        </p:nvSpPr>
        <p:spPr>
          <a:xfrm>
            <a:off x="40217" y="5429781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</p:spTree>
    <p:extLst>
      <p:ext uri="{BB962C8B-B14F-4D97-AF65-F5344CB8AC3E}">
        <p14:creationId xmlns:p14="http://schemas.microsoft.com/office/powerpoint/2010/main" val="58536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3AFC6-6593-9596-CC37-28FB19AF5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5BFF62-3C1C-FF1E-0A38-2FB5E290C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401F99-879F-A0E9-58C7-9BF49D8CBB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2" y="2136743"/>
            <a:ext cx="5568951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D4F761-128A-7E88-9761-AE1F252725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D25763-E3E0-4FB1-9719-A67FF4CFCB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4F092E8-3A6D-0EDD-025F-728BF3F43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5DFFB0B-FB87-09CC-A904-67A58921EB3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2" y="2716242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ACE1862-C3FD-FB0C-699F-9C92B6CD93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752" y="976111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EC9D919-2366-317D-13F0-611B4360EDC5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C2D3789-8545-0AD2-F4D9-8C3E39E8D9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955" y="2639159"/>
            <a:ext cx="4443732" cy="361712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3F00F67-2310-D97D-CDB4-DAFB272DAE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9" y="4566730"/>
            <a:ext cx="3683134" cy="94598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2E28355-B116-5D6D-F40D-146159C6906E}"/>
              </a:ext>
            </a:extLst>
          </p:cNvPr>
          <p:cNvSpPr txBox="1"/>
          <p:nvPr/>
        </p:nvSpPr>
        <p:spPr>
          <a:xfrm>
            <a:off x="8400256" y="6112857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C47CC15-F2F7-7814-5D05-C93A78B07F60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0331434-0D40-636C-288E-9B65899C5D3F}"/>
              </a:ext>
            </a:extLst>
          </p:cNvPr>
          <p:cNvSpPr/>
          <p:nvPr/>
        </p:nvSpPr>
        <p:spPr>
          <a:xfrm>
            <a:off x="8976320" y="862003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477E9C3-070A-035E-028C-0CFB1F1A5D8A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5C27D2C3-8ADD-7DDA-F47D-6F8C55A3B7ED}"/>
              </a:ext>
            </a:extLst>
          </p:cNvPr>
          <p:cNvSpPr/>
          <p:nvPr/>
        </p:nvSpPr>
        <p:spPr>
          <a:xfrm rot="10800000">
            <a:off x="4531739" y="49677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28F435C-43A1-C3F3-7AEB-7BECCA8E5A3F}"/>
              </a:ext>
            </a:extLst>
          </p:cNvPr>
          <p:cNvSpPr/>
          <p:nvPr/>
        </p:nvSpPr>
        <p:spPr>
          <a:xfrm>
            <a:off x="3719736" y="976110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DD8FD81-A078-3898-83F0-87C29D38699F}"/>
              </a:ext>
            </a:extLst>
          </p:cNvPr>
          <p:cNvSpPr txBox="1">
            <a:spLocks/>
          </p:cNvSpPr>
          <p:nvPr/>
        </p:nvSpPr>
        <p:spPr>
          <a:xfrm>
            <a:off x="4959040" y="4885151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CF047005-3892-084B-4BBD-35E66D5C9A4B}"/>
              </a:ext>
            </a:extLst>
          </p:cNvPr>
          <p:cNvSpPr/>
          <p:nvPr/>
        </p:nvSpPr>
        <p:spPr>
          <a:xfrm rot="17605108">
            <a:off x="694294" y="514545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144C84B-0BE4-A910-A20D-C820B8DD7778}"/>
              </a:ext>
            </a:extLst>
          </p:cNvPr>
          <p:cNvSpPr txBox="1"/>
          <p:nvPr/>
        </p:nvSpPr>
        <p:spPr>
          <a:xfrm>
            <a:off x="40217" y="5429781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</p:spTree>
    <p:extLst>
      <p:ext uri="{BB962C8B-B14F-4D97-AF65-F5344CB8AC3E}">
        <p14:creationId xmlns:p14="http://schemas.microsoft.com/office/powerpoint/2010/main" val="1263769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4658A-DDD7-42F4-54CC-EA1095069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47C55421-D3B0-AD02-EF07-C744F8193DF1}"/>
              </a:ext>
            </a:extLst>
          </p:cNvPr>
          <p:cNvGrpSpPr/>
          <p:nvPr/>
        </p:nvGrpSpPr>
        <p:grpSpPr>
          <a:xfrm>
            <a:off x="6096000" y="1455005"/>
            <a:ext cx="4667381" cy="1241435"/>
            <a:chOff x="6096000" y="1455005"/>
            <a:chExt cx="4667381" cy="124143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4B51CDF9-B1DD-C259-2EA9-5F688C1703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036026"/>
              <a:ext cx="577127" cy="56098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46DD0494-6A9F-0942-70E6-7F31F5C87D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127" y="2036026"/>
              <a:ext cx="997840" cy="40725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C300BCDC-FF8B-8280-BE68-28A2C9ACD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260" y="1988396"/>
              <a:ext cx="665923" cy="47807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9279388C-A750-C5B8-6EED-435AEA21A140}"/>
                </a:ext>
              </a:extLst>
            </p:cNvPr>
            <p:cNvCxnSpPr>
              <a:cxnSpLocks/>
            </p:cNvCxnSpPr>
            <p:nvPr/>
          </p:nvCxnSpPr>
          <p:spPr>
            <a:xfrm>
              <a:off x="7670967" y="1455005"/>
              <a:ext cx="648763" cy="53003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A7558E7B-89E6-7965-48F3-DD33C56059C4}"/>
                </a:ext>
              </a:extLst>
            </p:cNvPr>
            <p:cNvCxnSpPr>
              <a:cxnSpLocks/>
            </p:cNvCxnSpPr>
            <p:nvPr/>
          </p:nvCxnSpPr>
          <p:spPr>
            <a:xfrm>
              <a:off x="7681905" y="1472329"/>
              <a:ext cx="1180419" cy="7678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AB07A94B-7033-1008-8AD1-60C9B07AE14A}"/>
                </a:ext>
              </a:extLst>
            </p:cNvPr>
            <p:cNvCxnSpPr>
              <a:cxnSpLocks/>
            </p:cNvCxnSpPr>
            <p:nvPr/>
          </p:nvCxnSpPr>
          <p:spPr>
            <a:xfrm>
              <a:off x="8832995" y="1525444"/>
              <a:ext cx="387809" cy="117099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40036CE2-4354-BAC5-E5C7-DB2E439B3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1418" y="1800789"/>
              <a:ext cx="1531963" cy="85328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DB86C21-A280-186D-AE54-9A264F88E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458D63-5A33-1804-A652-EB0498E3C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en-US" dirty="0"/>
              <a:t>Current computing</a:t>
            </a:r>
          </a:p>
          <a:p>
            <a:endParaRPr lang="en-US" dirty="0"/>
          </a:p>
          <a:p>
            <a:pPr lvl="2"/>
            <a:r>
              <a:rPr lang="en-US" dirty="0"/>
              <a:t>Electronics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Information by moving electrons </a:t>
            </a:r>
            <a:r>
              <a:rPr lang="en-US" i="1" dirty="0"/>
              <a:t>(charge)</a:t>
            </a:r>
          </a:p>
          <a:p>
            <a:pPr lvl="3"/>
            <a:r>
              <a:rPr lang="en-US" dirty="0"/>
              <a:t>But they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scatter</a:t>
            </a:r>
            <a:r>
              <a:rPr lang="en-US" dirty="0"/>
              <a:t>      Joule heating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Another property of electrons: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</a:t>
            </a:r>
            <a:r>
              <a:rPr lang="en-US" dirty="0"/>
              <a:t>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Spintronics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Make currents with spins, but how 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036652-226C-9997-98D8-AA61CCD1C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CB1A29-C9CA-CBB7-6960-6BC394FC4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8596E0B-F1A5-DFE4-DCEA-F920CA8B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F6FE7310-75E0-47EA-382F-8F655541F03F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1E560187-3EE5-CE73-E982-6D25B9207A9D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BB102EF4-C7F0-23D8-7BAF-CB4A421C135D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E04D166A-E43E-8D07-6AC7-7C1169528004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77AEDFA1-9AF3-983F-DD21-1A2EB859B8F5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DC2F27E0-BCE3-1DBF-B4EF-8AF81882633D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2AD5FF6D-C937-4E28-C13A-34FE6BDF1E28}"/>
              </a:ext>
            </a:extLst>
          </p:cNvPr>
          <p:cNvSpPr/>
          <p:nvPr/>
        </p:nvSpPr>
        <p:spPr>
          <a:xfrm>
            <a:off x="6530176" y="189199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7157853-A611-E79C-E343-542D37D85739}"/>
              </a:ext>
            </a:extLst>
          </p:cNvPr>
          <p:cNvSpPr/>
          <p:nvPr/>
        </p:nvSpPr>
        <p:spPr>
          <a:xfrm>
            <a:off x="7520562" y="132830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C8346A4B-96EE-CB07-1214-3A81CA530263}"/>
              </a:ext>
            </a:extLst>
          </p:cNvPr>
          <p:cNvSpPr/>
          <p:nvPr/>
        </p:nvSpPr>
        <p:spPr>
          <a:xfrm>
            <a:off x="9072331" y="253112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0D38EF2-602A-F43F-75DF-8B10D563FCF9}"/>
              </a:ext>
            </a:extLst>
          </p:cNvPr>
          <p:cNvSpPr/>
          <p:nvPr/>
        </p:nvSpPr>
        <p:spPr>
          <a:xfrm>
            <a:off x="7528016" y="230895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9C5D1F7E-2A80-32E5-0262-4F2D6CB526A4}"/>
              </a:ext>
            </a:extLst>
          </p:cNvPr>
          <p:cNvSpPr/>
          <p:nvPr/>
        </p:nvSpPr>
        <p:spPr>
          <a:xfrm>
            <a:off x="8719373" y="138141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FAAA08EC-2B12-9C50-DF6C-D35279688353}"/>
              </a:ext>
            </a:extLst>
          </p:cNvPr>
          <p:cNvSpPr/>
          <p:nvPr/>
        </p:nvSpPr>
        <p:spPr>
          <a:xfrm>
            <a:off x="9898897" y="148474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38E81D17-94E2-1ED0-3A33-C8AC1E4251C8}"/>
              </a:ext>
            </a:extLst>
          </p:cNvPr>
          <p:cNvSpPr/>
          <p:nvPr/>
        </p:nvSpPr>
        <p:spPr>
          <a:xfrm>
            <a:off x="10275242" y="230895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0DC9333F-92C9-5EAF-7929-9C35E4F3372B}"/>
              </a:ext>
            </a:extLst>
          </p:cNvPr>
          <p:cNvSpPr/>
          <p:nvPr/>
        </p:nvSpPr>
        <p:spPr>
          <a:xfrm>
            <a:off x="8184232" y="1852415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C2F4CB2D-5BBC-CE24-DBE3-59D132274426}"/>
              </a:ext>
            </a:extLst>
          </p:cNvPr>
          <p:cNvSpPr/>
          <p:nvPr/>
        </p:nvSpPr>
        <p:spPr>
          <a:xfrm>
            <a:off x="9515582" y="83746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126D9E17-1ECC-ACDB-92B8-971D351A3FEF}"/>
              </a:ext>
            </a:extLst>
          </p:cNvPr>
          <p:cNvSpPr/>
          <p:nvPr/>
        </p:nvSpPr>
        <p:spPr>
          <a:xfrm>
            <a:off x="8533522" y="2299249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5F2ED81F-0A50-E30C-8D45-24DA960B55BF}"/>
              </a:ext>
            </a:extLst>
          </p:cNvPr>
          <p:cNvSpPr/>
          <p:nvPr/>
        </p:nvSpPr>
        <p:spPr>
          <a:xfrm>
            <a:off x="6949191" y="146698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9A5300AD-47AD-34B6-7669-61A0B8B551E7}"/>
              </a:ext>
            </a:extLst>
          </p:cNvPr>
          <p:cNvSpPr/>
          <p:nvPr/>
        </p:nvSpPr>
        <p:spPr>
          <a:xfrm>
            <a:off x="6873082" y="259700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AAADB57B-084A-8A3A-12AD-9AA0D8010306}"/>
              </a:ext>
            </a:extLst>
          </p:cNvPr>
          <p:cNvSpPr/>
          <p:nvPr/>
        </p:nvSpPr>
        <p:spPr>
          <a:xfrm>
            <a:off x="6000750" y="2587306"/>
            <a:ext cx="113622" cy="1091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FAD57B1D-862D-D976-62AB-0B66C9B7364A}"/>
              </a:ext>
            </a:extLst>
          </p:cNvPr>
          <p:cNvCxnSpPr>
            <a:cxnSpLocks/>
          </p:cNvCxnSpPr>
          <p:nvPr/>
        </p:nvCxnSpPr>
        <p:spPr>
          <a:xfrm flipH="1" flipV="1">
            <a:off x="5591944" y="4005064"/>
            <a:ext cx="205119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55A77372-D18F-E867-2F59-32B5BDAB9756}"/>
              </a:ext>
            </a:extLst>
          </p:cNvPr>
          <p:cNvCxnSpPr>
            <a:cxnSpLocks/>
          </p:cNvCxnSpPr>
          <p:nvPr/>
        </p:nvCxnSpPr>
        <p:spPr>
          <a:xfrm flipV="1">
            <a:off x="608509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0CC6877D-FBFD-FD19-65FC-288493122294}"/>
              </a:ext>
            </a:extLst>
          </p:cNvPr>
          <p:cNvCxnSpPr>
            <a:cxnSpLocks/>
          </p:cNvCxnSpPr>
          <p:nvPr/>
        </p:nvCxnSpPr>
        <p:spPr>
          <a:xfrm flipV="1">
            <a:off x="6373127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9051EB9B-6386-4737-3321-0DFC3D80267B}"/>
              </a:ext>
            </a:extLst>
          </p:cNvPr>
          <p:cNvCxnSpPr>
            <a:cxnSpLocks/>
          </p:cNvCxnSpPr>
          <p:nvPr/>
        </p:nvCxnSpPr>
        <p:spPr>
          <a:xfrm flipV="1">
            <a:off x="6661159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B52E7FC8-6537-EB34-F114-DE80C05D147D}"/>
              </a:ext>
            </a:extLst>
          </p:cNvPr>
          <p:cNvCxnSpPr>
            <a:cxnSpLocks/>
          </p:cNvCxnSpPr>
          <p:nvPr/>
        </p:nvCxnSpPr>
        <p:spPr>
          <a:xfrm flipV="1">
            <a:off x="6949191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9BAF2C35-9974-2E55-A74C-A2CA2CB9BE4A}"/>
              </a:ext>
            </a:extLst>
          </p:cNvPr>
          <p:cNvCxnSpPr>
            <a:cxnSpLocks/>
          </p:cNvCxnSpPr>
          <p:nvPr/>
        </p:nvCxnSpPr>
        <p:spPr>
          <a:xfrm flipV="1">
            <a:off x="7237223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5654DEC6-F8C7-04FF-0705-2A72CD0C6D7D}"/>
              </a:ext>
            </a:extLst>
          </p:cNvPr>
          <p:cNvCxnSpPr>
            <a:cxnSpLocks/>
          </p:cNvCxnSpPr>
          <p:nvPr/>
        </p:nvCxnSpPr>
        <p:spPr>
          <a:xfrm flipV="1">
            <a:off x="752525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ECE0E1B-F747-3BEE-E4E0-119A9E8199B5}"/>
              </a:ext>
            </a:extLst>
          </p:cNvPr>
          <p:cNvCxnSpPr>
            <a:cxnSpLocks/>
          </p:cNvCxnSpPr>
          <p:nvPr/>
        </p:nvCxnSpPr>
        <p:spPr>
          <a:xfrm flipV="1">
            <a:off x="7813287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E4BFA85B-E29B-0FA2-9B21-58AB14F877F9}"/>
              </a:ext>
            </a:extLst>
          </p:cNvPr>
          <p:cNvCxnSpPr>
            <a:cxnSpLocks/>
          </p:cNvCxnSpPr>
          <p:nvPr/>
        </p:nvCxnSpPr>
        <p:spPr>
          <a:xfrm flipV="1">
            <a:off x="8101319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E62E3CAD-3D9C-B9CC-6757-FC8492A06C15}"/>
              </a:ext>
            </a:extLst>
          </p:cNvPr>
          <p:cNvCxnSpPr>
            <a:cxnSpLocks/>
          </p:cNvCxnSpPr>
          <p:nvPr/>
        </p:nvCxnSpPr>
        <p:spPr>
          <a:xfrm flipV="1">
            <a:off x="8389351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F802F865-007A-D04A-E7A1-53E6D490AF07}"/>
              </a:ext>
            </a:extLst>
          </p:cNvPr>
          <p:cNvCxnSpPr>
            <a:cxnSpLocks/>
          </p:cNvCxnSpPr>
          <p:nvPr/>
        </p:nvCxnSpPr>
        <p:spPr>
          <a:xfrm flipV="1">
            <a:off x="8677383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AFD39527-B751-5186-6C0D-0CF2F9DCD1CC}"/>
              </a:ext>
            </a:extLst>
          </p:cNvPr>
          <p:cNvCxnSpPr>
            <a:cxnSpLocks/>
          </p:cNvCxnSpPr>
          <p:nvPr/>
        </p:nvCxnSpPr>
        <p:spPr>
          <a:xfrm flipV="1">
            <a:off x="896541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7ED67020-A586-DAC5-BC13-1608994CA113}"/>
              </a:ext>
            </a:extLst>
          </p:cNvPr>
          <p:cNvCxnSpPr>
            <a:cxnSpLocks/>
          </p:cNvCxnSpPr>
          <p:nvPr/>
        </p:nvCxnSpPr>
        <p:spPr>
          <a:xfrm flipV="1">
            <a:off x="9253447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BBC640A0-AED1-43F7-B07F-E9F132821452}"/>
              </a:ext>
            </a:extLst>
          </p:cNvPr>
          <p:cNvCxnSpPr>
            <a:cxnSpLocks/>
          </p:cNvCxnSpPr>
          <p:nvPr/>
        </p:nvCxnSpPr>
        <p:spPr>
          <a:xfrm flipV="1">
            <a:off x="9541479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00BEF3AA-8302-697F-1E9B-9C3CF9CCF0FC}"/>
              </a:ext>
            </a:extLst>
          </p:cNvPr>
          <p:cNvCxnSpPr>
            <a:cxnSpLocks/>
          </p:cNvCxnSpPr>
          <p:nvPr/>
        </p:nvCxnSpPr>
        <p:spPr>
          <a:xfrm flipV="1">
            <a:off x="9829511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679676C1-F0FC-B9D7-0DA9-5BC57AC25288}"/>
              </a:ext>
            </a:extLst>
          </p:cNvPr>
          <p:cNvCxnSpPr>
            <a:cxnSpLocks/>
          </p:cNvCxnSpPr>
          <p:nvPr/>
        </p:nvCxnSpPr>
        <p:spPr>
          <a:xfrm flipV="1">
            <a:off x="10117543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1F026CFF-5803-834A-59A8-8FFF7F3B54BE}"/>
              </a:ext>
            </a:extLst>
          </p:cNvPr>
          <p:cNvCxnSpPr>
            <a:cxnSpLocks/>
          </p:cNvCxnSpPr>
          <p:nvPr/>
        </p:nvCxnSpPr>
        <p:spPr>
          <a:xfrm flipV="1">
            <a:off x="1040557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7632042B-6DEE-91C1-0ED1-6414D6A2B351}"/>
              </a:ext>
            </a:extLst>
          </p:cNvPr>
          <p:cNvCxnSpPr>
            <a:cxnSpLocks/>
          </p:cNvCxnSpPr>
          <p:nvPr/>
        </p:nvCxnSpPr>
        <p:spPr>
          <a:xfrm flipH="1" flipV="1">
            <a:off x="10561145" y="4005064"/>
            <a:ext cx="202236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Ellipse 87">
            <a:extLst>
              <a:ext uri="{FF2B5EF4-FFF2-40B4-BE49-F238E27FC236}">
                <a16:creationId xmlns:a16="http://schemas.microsoft.com/office/drawing/2014/main" id="{A775BBBA-E6D6-79C4-3460-CDD3F82BF09E}"/>
              </a:ext>
            </a:extLst>
          </p:cNvPr>
          <p:cNvSpPr/>
          <p:nvPr/>
        </p:nvSpPr>
        <p:spPr>
          <a:xfrm>
            <a:off x="5628688" y="4229619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6903F147-296C-972F-90BE-598F0111C0C4}"/>
              </a:ext>
            </a:extLst>
          </p:cNvPr>
          <p:cNvSpPr/>
          <p:nvPr/>
        </p:nvSpPr>
        <p:spPr>
          <a:xfrm>
            <a:off x="6013094" y="425220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ECC0ED97-E5BC-0608-17BA-2A4CC914EEC2}"/>
              </a:ext>
            </a:extLst>
          </p:cNvPr>
          <p:cNvSpPr/>
          <p:nvPr/>
        </p:nvSpPr>
        <p:spPr>
          <a:xfrm>
            <a:off x="6301125" y="425220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BCA4E44E-7586-9669-C88C-8833C1811E38}"/>
              </a:ext>
            </a:extLst>
          </p:cNvPr>
          <p:cNvSpPr/>
          <p:nvPr/>
        </p:nvSpPr>
        <p:spPr>
          <a:xfrm>
            <a:off x="6582821" y="4260994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026C301A-A5CA-9F84-0F17-471E36A76BC4}"/>
              </a:ext>
            </a:extLst>
          </p:cNvPr>
          <p:cNvSpPr/>
          <p:nvPr/>
        </p:nvSpPr>
        <p:spPr>
          <a:xfrm>
            <a:off x="6877208" y="425683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9900D856-658C-181E-650A-655CD17C6B7B}"/>
              </a:ext>
            </a:extLst>
          </p:cNvPr>
          <p:cNvSpPr/>
          <p:nvPr/>
        </p:nvSpPr>
        <p:spPr>
          <a:xfrm>
            <a:off x="7163094" y="4260994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D04D2B7D-5682-AE79-CC5A-3FD732965C27}"/>
              </a:ext>
            </a:extLst>
          </p:cNvPr>
          <p:cNvSpPr/>
          <p:nvPr/>
        </p:nvSpPr>
        <p:spPr>
          <a:xfrm>
            <a:off x="7448980" y="426515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A2510185-F418-658F-ED25-70C1E7D3978C}"/>
              </a:ext>
            </a:extLst>
          </p:cNvPr>
          <p:cNvSpPr/>
          <p:nvPr/>
        </p:nvSpPr>
        <p:spPr>
          <a:xfrm>
            <a:off x="7734866" y="4269308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FDCF274C-01A7-0B2F-C453-86ECC8DBDF62}"/>
              </a:ext>
            </a:extLst>
          </p:cNvPr>
          <p:cNvSpPr/>
          <p:nvPr/>
        </p:nvSpPr>
        <p:spPr>
          <a:xfrm>
            <a:off x="8029771" y="426769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09CE81E9-86BD-0ABD-489D-F5E7105A9308}"/>
              </a:ext>
            </a:extLst>
          </p:cNvPr>
          <p:cNvSpPr/>
          <p:nvPr/>
        </p:nvSpPr>
        <p:spPr>
          <a:xfrm>
            <a:off x="8311716" y="426515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B6118EA3-2D9C-D63B-B794-8719B4E627A5}"/>
              </a:ext>
            </a:extLst>
          </p:cNvPr>
          <p:cNvSpPr/>
          <p:nvPr/>
        </p:nvSpPr>
        <p:spPr>
          <a:xfrm>
            <a:off x="8605400" y="426515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2F6A1728-035E-5806-D26D-29E44EDA88FD}"/>
              </a:ext>
            </a:extLst>
          </p:cNvPr>
          <p:cNvSpPr/>
          <p:nvPr/>
        </p:nvSpPr>
        <p:spPr>
          <a:xfrm>
            <a:off x="8897166" y="4269308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64383E35-71FE-6B7C-C1F5-35B436BACE85}"/>
              </a:ext>
            </a:extLst>
          </p:cNvPr>
          <p:cNvSpPr/>
          <p:nvPr/>
        </p:nvSpPr>
        <p:spPr>
          <a:xfrm>
            <a:off x="9175796" y="426769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5F7EFBC6-2630-3250-C0CD-EFBE4BAD1C9B}"/>
              </a:ext>
            </a:extLst>
          </p:cNvPr>
          <p:cNvSpPr/>
          <p:nvPr/>
        </p:nvSpPr>
        <p:spPr>
          <a:xfrm>
            <a:off x="9475941" y="425683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6D439F25-1B32-D331-7990-75C7C0E4A595}"/>
              </a:ext>
            </a:extLst>
          </p:cNvPr>
          <p:cNvSpPr/>
          <p:nvPr/>
        </p:nvSpPr>
        <p:spPr>
          <a:xfrm>
            <a:off x="9769595" y="425358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3D011331-3E8C-1A8A-C2D0-01D1AF106744}"/>
              </a:ext>
            </a:extLst>
          </p:cNvPr>
          <p:cNvSpPr/>
          <p:nvPr/>
        </p:nvSpPr>
        <p:spPr>
          <a:xfrm>
            <a:off x="10038793" y="4248770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CBB350BA-5B59-D7CC-18C8-B6C7A372DE6F}"/>
              </a:ext>
            </a:extLst>
          </p:cNvPr>
          <p:cNvSpPr/>
          <p:nvPr/>
        </p:nvSpPr>
        <p:spPr>
          <a:xfrm>
            <a:off x="10345659" y="4253113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CBD317B3-7A89-BEBB-23D2-D7F12EDE9D08}"/>
              </a:ext>
            </a:extLst>
          </p:cNvPr>
          <p:cNvSpPr/>
          <p:nvPr/>
        </p:nvSpPr>
        <p:spPr>
          <a:xfrm>
            <a:off x="10619381" y="4248770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B914DCCB-689B-9DE2-A819-73635520B848}"/>
              </a:ext>
            </a:extLst>
          </p:cNvPr>
          <p:cNvCxnSpPr>
            <a:cxnSpLocks/>
          </p:cNvCxnSpPr>
          <p:nvPr/>
        </p:nvCxnSpPr>
        <p:spPr>
          <a:xfrm>
            <a:off x="2711624" y="3140968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ogen 9">
            <a:extLst>
              <a:ext uri="{FF2B5EF4-FFF2-40B4-BE49-F238E27FC236}">
                <a16:creationId xmlns:a16="http://schemas.microsoft.com/office/drawing/2014/main" id="{37CC8CCF-0A81-C487-38D3-E82579E4D426}"/>
              </a:ext>
            </a:extLst>
          </p:cNvPr>
          <p:cNvSpPr/>
          <p:nvPr/>
        </p:nvSpPr>
        <p:spPr>
          <a:xfrm rot="6349503">
            <a:off x="6666886" y="2049174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2CB348A5-E58C-4102-523F-26E6C1759797}"/>
              </a:ext>
            </a:extLst>
          </p:cNvPr>
          <p:cNvSpPr/>
          <p:nvPr/>
        </p:nvSpPr>
        <p:spPr>
          <a:xfrm rot="8618470">
            <a:off x="6558586" y="206465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3F4E3F77-3A08-C23E-4F3B-CD76403BDE52}"/>
              </a:ext>
            </a:extLst>
          </p:cNvPr>
          <p:cNvSpPr/>
          <p:nvPr/>
        </p:nvSpPr>
        <p:spPr>
          <a:xfrm rot="15025520">
            <a:off x="6431565" y="1946311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ogen 16">
            <a:extLst>
              <a:ext uri="{FF2B5EF4-FFF2-40B4-BE49-F238E27FC236}">
                <a16:creationId xmlns:a16="http://schemas.microsoft.com/office/drawing/2014/main" id="{7BDDA9CD-566B-F64C-EA94-3221A461DD6C}"/>
              </a:ext>
            </a:extLst>
          </p:cNvPr>
          <p:cNvSpPr/>
          <p:nvPr/>
        </p:nvSpPr>
        <p:spPr>
          <a:xfrm rot="6349503">
            <a:off x="6648594" y="2058211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11039836-785A-4567-B704-9FE95BCC6708}"/>
              </a:ext>
            </a:extLst>
          </p:cNvPr>
          <p:cNvSpPr/>
          <p:nvPr/>
        </p:nvSpPr>
        <p:spPr>
          <a:xfrm rot="1735463">
            <a:off x="6593103" y="1888463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Bogen 18">
            <a:extLst>
              <a:ext uri="{FF2B5EF4-FFF2-40B4-BE49-F238E27FC236}">
                <a16:creationId xmlns:a16="http://schemas.microsoft.com/office/drawing/2014/main" id="{923A0260-F44D-B706-E116-F7A9D8B48BD2}"/>
              </a:ext>
            </a:extLst>
          </p:cNvPr>
          <p:cNvSpPr/>
          <p:nvPr/>
        </p:nvSpPr>
        <p:spPr>
          <a:xfrm rot="16899736">
            <a:off x="7488626" y="227083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F8EC0AF9-397B-0654-14D6-E496BD5798B7}"/>
              </a:ext>
            </a:extLst>
          </p:cNvPr>
          <p:cNvSpPr/>
          <p:nvPr/>
        </p:nvSpPr>
        <p:spPr>
          <a:xfrm rot="18976102">
            <a:off x="7556980" y="2211483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Bogen 20">
            <a:extLst>
              <a:ext uri="{FF2B5EF4-FFF2-40B4-BE49-F238E27FC236}">
                <a16:creationId xmlns:a16="http://schemas.microsoft.com/office/drawing/2014/main" id="{4C574920-88AD-3952-9F78-592D0916B6CF}"/>
              </a:ext>
            </a:extLst>
          </p:cNvPr>
          <p:cNvSpPr/>
          <p:nvPr/>
        </p:nvSpPr>
        <p:spPr>
          <a:xfrm rot="13069732">
            <a:off x="7457800" y="2382334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769AFB15-EFF7-94A7-0F56-390AB26F5967}"/>
              </a:ext>
            </a:extLst>
          </p:cNvPr>
          <p:cNvSpPr/>
          <p:nvPr/>
        </p:nvSpPr>
        <p:spPr>
          <a:xfrm rot="20630158">
            <a:off x="7502865" y="2263427"/>
            <a:ext cx="300910" cy="203819"/>
          </a:xfrm>
          <a:prstGeom prst="arc">
            <a:avLst>
              <a:gd name="adj1" fmla="val 1585361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Bogen 25">
            <a:extLst>
              <a:ext uri="{FF2B5EF4-FFF2-40B4-BE49-F238E27FC236}">
                <a16:creationId xmlns:a16="http://schemas.microsoft.com/office/drawing/2014/main" id="{FD10075F-C64D-848E-7F28-ABCE85995A88}"/>
              </a:ext>
            </a:extLst>
          </p:cNvPr>
          <p:cNvSpPr/>
          <p:nvPr/>
        </p:nvSpPr>
        <p:spPr>
          <a:xfrm rot="14244793">
            <a:off x="8119097" y="192286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>
            <a:extLst>
              <a:ext uri="{FF2B5EF4-FFF2-40B4-BE49-F238E27FC236}">
                <a16:creationId xmlns:a16="http://schemas.microsoft.com/office/drawing/2014/main" id="{B56F0992-6045-5DE6-1B03-4943FA156814}"/>
              </a:ext>
            </a:extLst>
          </p:cNvPr>
          <p:cNvSpPr/>
          <p:nvPr/>
        </p:nvSpPr>
        <p:spPr>
          <a:xfrm rot="8618470">
            <a:off x="8180785" y="1980499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0E662F60-36F9-F16D-80B4-773D1AF1D6FA}"/>
              </a:ext>
            </a:extLst>
          </p:cNvPr>
          <p:cNvSpPr/>
          <p:nvPr/>
        </p:nvSpPr>
        <p:spPr>
          <a:xfrm rot="15025520">
            <a:off x="8091688" y="1892965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Bogen 36">
            <a:extLst>
              <a:ext uri="{FF2B5EF4-FFF2-40B4-BE49-F238E27FC236}">
                <a16:creationId xmlns:a16="http://schemas.microsoft.com/office/drawing/2014/main" id="{772B6D18-620F-80F7-4C59-D26AE9D95947}"/>
              </a:ext>
            </a:extLst>
          </p:cNvPr>
          <p:cNvSpPr/>
          <p:nvPr/>
        </p:nvSpPr>
        <p:spPr>
          <a:xfrm rot="10457406">
            <a:off x="8149992" y="1985332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C7B5F84D-92F3-25DD-A1E3-316F296F1FD9}"/>
              </a:ext>
            </a:extLst>
          </p:cNvPr>
          <p:cNvSpPr/>
          <p:nvPr/>
        </p:nvSpPr>
        <p:spPr>
          <a:xfrm rot="1735463">
            <a:off x="8253226" y="1835117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Bogen 39">
            <a:extLst>
              <a:ext uri="{FF2B5EF4-FFF2-40B4-BE49-F238E27FC236}">
                <a16:creationId xmlns:a16="http://schemas.microsoft.com/office/drawing/2014/main" id="{9FADFAFD-074C-0889-EC25-845645682F5A}"/>
              </a:ext>
            </a:extLst>
          </p:cNvPr>
          <p:cNvSpPr/>
          <p:nvPr/>
        </p:nvSpPr>
        <p:spPr>
          <a:xfrm rot="7234934">
            <a:off x="7599978" y="148645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Bogen 40">
            <a:extLst>
              <a:ext uri="{FF2B5EF4-FFF2-40B4-BE49-F238E27FC236}">
                <a16:creationId xmlns:a16="http://schemas.microsoft.com/office/drawing/2014/main" id="{7D14EE28-E860-E0CD-E165-EB65EF46E66E}"/>
              </a:ext>
            </a:extLst>
          </p:cNvPr>
          <p:cNvSpPr/>
          <p:nvPr/>
        </p:nvSpPr>
        <p:spPr>
          <a:xfrm rot="8618470">
            <a:off x="7549894" y="1479308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Bogen 41">
            <a:extLst>
              <a:ext uri="{FF2B5EF4-FFF2-40B4-BE49-F238E27FC236}">
                <a16:creationId xmlns:a16="http://schemas.microsoft.com/office/drawing/2014/main" id="{3946E7AF-5F30-3A4E-3830-B7E00FCF12A8}"/>
              </a:ext>
            </a:extLst>
          </p:cNvPr>
          <p:cNvSpPr/>
          <p:nvPr/>
        </p:nvSpPr>
        <p:spPr>
          <a:xfrm rot="15025520">
            <a:off x="7469474" y="1359369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Bogen 42">
            <a:extLst>
              <a:ext uri="{FF2B5EF4-FFF2-40B4-BE49-F238E27FC236}">
                <a16:creationId xmlns:a16="http://schemas.microsoft.com/office/drawing/2014/main" id="{AC112A23-7C7D-0276-4AE1-CED06B9789A6}"/>
              </a:ext>
            </a:extLst>
          </p:cNvPr>
          <p:cNvSpPr/>
          <p:nvPr/>
        </p:nvSpPr>
        <p:spPr>
          <a:xfrm rot="6349503">
            <a:off x="7593528" y="1489755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Bogen 44">
            <a:extLst>
              <a:ext uri="{FF2B5EF4-FFF2-40B4-BE49-F238E27FC236}">
                <a16:creationId xmlns:a16="http://schemas.microsoft.com/office/drawing/2014/main" id="{4CD7F990-E443-1E16-FFAB-35077D6A6AC2}"/>
              </a:ext>
            </a:extLst>
          </p:cNvPr>
          <p:cNvSpPr/>
          <p:nvPr/>
        </p:nvSpPr>
        <p:spPr>
          <a:xfrm rot="1735463">
            <a:off x="7547434" y="1287976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Bogen 45">
            <a:extLst>
              <a:ext uri="{FF2B5EF4-FFF2-40B4-BE49-F238E27FC236}">
                <a16:creationId xmlns:a16="http://schemas.microsoft.com/office/drawing/2014/main" id="{9D5A1438-57DF-D986-28A2-0C1F1F4E0EBB}"/>
              </a:ext>
            </a:extLst>
          </p:cNvPr>
          <p:cNvSpPr/>
          <p:nvPr/>
        </p:nvSpPr>
        <p:spPr>
          <a:xfrm rot="6349503">
            <a:off x="8844007" y="1512281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Bogen 47">
            <a:extLst>
              <a:ext uri="{FF2B5EF4-FFF2-40B4-BE49-F238E27FC236}">
                <a16:creationId xmlns:a16="http://schemas.microsoft.com/office/drawing/2014/main" id="{2D7E51A0-6D06-E95B-F9E4-05FD1666DEB0}"/>
              </a:ext>
            </a:extLst>
          </p:cNvPr>
          <p:cNvSpPr/>
          <p:nvPr/>
        </p:nvSpPr>
        <p:spPr>
          <a:xfrm rot="9629248">
            <a:off x="8715657" y="149961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Bogen 48">
            <a:extLst>
              <a:ext uri="{FF2B5EF4-FFF2-40B4-BE49-F238E27FC236}">
                <a16:creationId xmlns:a16="http://schemas.microsoft.com/office/drawing/2014/main" id="{1707813F-985B-C3F9-A7FA-52E9D117D63E}"/>
              </a:ext>
            </a:extLst>
          </p:cNvPr>
          <p:cNvSpPr/>
          <p:nvPr/>
        </p:nvSpPr>
        <p:spPr>
          <a:xfrm rot="12468546">
            <a:off x="8637896" y="1522252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A54CC562-42EF-0078-E262-CED861055793}"/>
              </a:ext>
            </a:extLst>
          </p:cNvPr>
          <p:cNvSpPr/>
          <p:nvPr/>
        </p:nvSpPr>
        <p:spPr>
          <a:xfrm rot="1735463">
            <a:off x="8770224" y="1351570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Bogen 52">
            <a:extLst>
              <a:ext uri="{FF2B5EF4-FFF2-40B4-BE49-F238E27FC236}">
                <a16:creationId xmlns:a16="http://schemas.microsoft.com/office/drawing/2014/main" id="{E78BFE5B-3F43-B816-A5F5-9EEE35359C1B}"/>
              </a:ext>
            </a:extLst>
          </p:cNvPr>
          <p:cNvSpPr/>
          <p:nvPr/>
        </p:nvSpPr>
        <p:spPr>
          <a:xfrm rot="20601820">
            <a:off x="9122379" y="249130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Bogen 54">
            <a:extLst>
              <a:ext uri="{FF2B5EF4-FFF2-40B4-BE49-F238E27FC236}">
                <a16:creationId xmlns:a16="http://schemas.microsoft.com/office/drawing/2014/main" id="{8F52DF9B-7914-9D31-8D8C-3BF796AB575D}"/>
              </a:ext>
            </a:extLst>
          </p:cNvPr>
          <p:cNvSpPr/>
          <p:nvPr/>
        </p:nvSpPr>
        <p:spPr>
          <a:xfrm rot="20048735">
            <a:off x="9120271" y="2455331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Bogen 55">
            <a:extLst>
              <a:ext uri="{FF2B5EF4-FFF2-40B4-BE49-F238E27FC236}">
                <a16:creationId xmlns:a16="http://schemas.microsoft.com/office/drawing/2014/main" id="{DAFE70C8-8373-B5A2-7AEC-31FCF2BB9DF4}"/>
              </a:ext>
            </a:extLst>
          </p:cNvPr>
          <p:cNvSpPr/>
          <p:nvPr/>
        </p:nvSpPr>
        <p:spPr>
          <a:xfrm rot="15025520">
            <a:off x="9020711" y="2530813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Bogen 57">
            <a:extLst>
              <a:ext uri="{FF2B5EF4-FFF2-40B4-BE49-F238E27FC236}">
                <a16:creationId xmlns:a16="http://schemas.microsoft.com/office/drawing/2014/main" id="{514DEBFF-728E-5184-497E-0A7B768F88B0}"/>
              </a:ext>
            </a:extLst>
          </p:cNvPr>
          <p:cNvSpPr/>
          <p:nvPr/>
        </p:nvSpPr>
        <p:spPr>
          <a:xfrm rot="5400000">
            <a:off x="9140793" y="2575148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8779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178480C-F685-DEBF-C512-6B8046CC1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114936-5E44-D052-CDBA-BE1E920FC5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7505" y="1611612"/>
            <a:ext cx="5220323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Each thermally excited magnon reduces the magnetization by 1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F3CF7-D18C-D04C-D7D6-E4AF20097B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096160-95AE-A5EF-6016-78F4DAA07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A10CC22-B8AA-995A-C99D-06BABA1F2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4B958FE-589C-39FD-FF6C-80885258BD7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7" y="2149619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F3900F1-6FE4-0BD4-E728-AAB9AD3538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5213" y="385275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E3ABB11-84BD-90AC-5DF4-C7007ED50D11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A689B4A-F486-121D-1FD1-EC598CB510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0763" y="2645362"/>
            <a:ext cx="4443732" cy="3617127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BBD02939-5732-4979-0030-92083BB0694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63" y="3330283"/>
            <a:ext cx="6768112" cy="151673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EEE74CC-C6C2-A9F4-09B8-064EF03C74DD}"/>
              </a:ext>
            </a:extLst>
          </p:cNvPr>
          <p:cNvSpPr txBox="1"/>
          <p:nvPr/>
        </p:nvSpPr>
        <p:spPr>
          <a:xfrm>
            <a:off x="8400256" y="6112857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49F5B8F-AA70-E68F-208E-181201936910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96BBBF6-F5A6-1124-7283-E424AB995C98}"/>
              </a:ext>
            </a:extLst>
          </p:cNvPr>
          <p:cNvSpPr/>
          <p:nvPr/>
        </p:nvSpPr>
        <p:spPr>
          <a:xfrm>
            <a:off x="9657781" y="271167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8CDC0A3-679B-91E7-C71E-C7A26C743E81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A2CB6C11-FE73-1307-4B3E-6F082A60D0B4}"/>
              </a:ext>
            </a:extLst>
          </p:cNvPr>
          <p:cNvSpPr/>
          <p:nvPr/>
        </p:nvSpPr>
        <p:spPr>
          <a:xfrm rot="10800000">
            <a:off x="4642334" y="37015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7765074-0053-AA5A-374E-30CA3CD8FFEA}"/>
              </a:ext>
            </a:extLst>
          </p:cNvPr>
          <p:cNvSpPr/>
          <p:nvPr/>
        </p:nvSpPr>
        <p:spPr>
          <a:xfrm>
            <a:off x="4401197" y="385274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934EE92F-25C9-E1CD-8504-2ADC3809AF16}"/>
              </a:ext>
            </a:extLst>
          </p:cNvPr>
          <p:cNvSpPr txBox="1">
            <a:spLocks/>
          </p:cNvSpPr>
          <p:nvPr/>
        </p:nvSpPr>
        <p:spPr>
          <a:xfrm>
            <a:off x="5143975" y="3657059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095CED75-1955-DA12-8AD7-D71D1DB45883}"/>
              </a:ext>
            </a:extLst>
          </p:cNvPr>
          <p:cNvSpPr/>
          <p:nvPr/>
        </p:nvSpPr>
        <p:spPr>
          <a:xfrm rot="17605108">
            <a:off x="875139" y="3917362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8AEA574-BB94-59CD-4916-F09E847B9A25}"/>
              </a:ext>
            </a:extLst>
          </p:cNvPr>
          <p:cNvSpPr txBox="1"/>
          <p:nvPr/>
        </p:nvSpPr>
        <p:spPr>
          <a:xfrm>
            <a:off x="106647" y="4270998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200ABF7-7804-33BF-1154-88F5F20B057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633" y="1382275"/>
            <a:ext cx="2785524" cy="108952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08E36C-A3D9-A9C0-2C72-B4A0AC506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</p:spTree>
    <p:extLst>
      <p:ext uri="{BB962C8B-B14F-4D97-AF65-F5344CB8AC3E}">
        <p14:creationId xmlns:p14="http://schemas.microsoft.com/office/powerpoint/2010/main" val="21199674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891E4-1290-1C06-16C7-204ED47B6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799B91-D157-5DE5-F8BB-DC660DF22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B99976-58EB-97BD-ED74-9D0FEA2B66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How to describe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spin operators are not bosonic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Magnons are bosonic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20000"/>
                      <a:lumOff val="80000"/>
                    </a:schemeClr>
                  </a:solidFill>
                </a:uFill>
              </a:rPr>
              <a:t>Alternative approach:</a:t>
            </a:r>
          </a:p>
          <a:p>
            <a:pPr lvl="1"/>
            <a:r>
              <a:rPr lang="en-US" dirty="0"/>
              <a:t>LLG (analytically or numerically)</a:t>
            </a:r>
          </a:p>
          <a:p>
            <a:pPr lvl="1"/>
            <a:r>
              <a:rPr lang="en-US" dirty="0"/>
              <a:t>Or Schwinger representation </a:t>
            </a:r>
          </a:p>
          <a:p>
            <a:pPr lvl="1"/>
            <a:r>
              <a:rPr lang="en-US" dirty="0"/>
              <a:t>Or Dyson–</a:t>
            </a:r>
            <a:r>
              <a:rPr lang="en-US" dirty="0" err="1"/>
              <a:t>Maleev</a:t>
            </a:r>
            <a:r>
              <a:rPr lang="en-US" dirty="0"/>
              <a:t> representation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8251B7-77BC-691F-2D2B-40B61158D2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Conditions</a:t>
            </a:r>
          </a:p>
          <a:p>
            <a:pPr lvl="1"/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</a:t>
            </a:r>
            <a:r>
              <a:rPr lang="en-US" b="1" dirty="0"/>
              <a:t>transformation</a:t>
            </a:r>
            <a:r>
              <a:rPr lang="en-US" dirty="0"/>
              <a:t> needs to be </a:t>
            </a:r>
            <a:r>
              <a:rPr lang="en-US" b="1" dirty="0"/>
              <a:t>Hermitian</a:t>
            </a:r>
            <a:r>
              <a:rPr lang="en-US" dirty="0"/>
              <a:t>, raising and lowering operators written as creation and annihilation boson operators need to be Hermitian conjugate of each other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</a:t>
            </a:r>
            <a:r>
              <a:rPr lang="en-US" b="1" dirty="0"/>
              <a:t>transformation</a:t>
            </a:r>
            <a:r>
              <a:rPr lang="en-US" dirty="0"/>
              <a:t> must be </a:t>
            </a:r>
            <a:r>
              <a:rPr lang="en-US" b="1" dirty="0"/>
              <a:t>unitary</a:t>
            </a:r>
            <a:r>
              <a:rPr lang="en-US" dirty="0"/>
              <a:t> to preserve the commutation relations between the spin operators.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Must satisfy the </a:t>
            </a:r>
            <a:r>
              <a:rPr lang="en-US" b="1" dirty="0"/>
              <a:t>equality between the matrix elements </a:t>
            </a:r>
            <a:r>
              <a:rPr lang="en-US" dirty="0"/>
              <a:t>of the spin operators on |0&gt; and the bosons on |n&gt;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4E398A-C05D-AF98-68D8-CEAE28EE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51122A-6A2C-3568-B68E-22B7CE3FC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373413C-C908-F248-57FB-68A59A82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BAF3D22-C490-3A30-FC1D-C2C489B27789}"/>
              </a:ext>
            </a:extLst>
          </p:cNvPr>
          <p:cNvSpPr txBox="1"/>
          <p:nvPr/>
        </p:nvSpPr>
        <p:spPr>
          <a:xfrm>
            <a:off x="7490826" y="5314657"/>
            <a:ext cx="4459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FADCD4A-BC0E-E001-3062-2729F4B783E3}"/>
              </a:ext>
            </a:extLst>
          </p:cNvPr>
          <p:cNvSpPr/>
          <p:nvPr/>
        </p:nvSpPr>
        <p:spPr>
          <a:xfrm>
            <a:off x="8796999" y="4954147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A98CAF2-B797-6E1A-BB56-7D6EA51176A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990" y="4954154"/>
            <a:ext cx="239238" cy="254476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48DA68B-8067-A5C6-C6B7-4CEBF35B755F}"/>
              </a:ext>
            </a:extLst>
          </p:cNvPr>
          <p:cNvSpPr/>
          <p:nvPr/>
        </p:nvSpPr>
        <p:spPr>
          <a:xfrm>
            <a:off x="10848528" y="4954147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B1DC93F-1BF3-BC29-F9E3-6CA358A3EED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406" y="4953677"/>
            <a:ext cx="266809" cy="2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596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945A5-74C4-8795-6DE1-109742C06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240578-B915-7D92-E7A4-7F9A6AFFB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798B85-F714-E1DE-B4D3-C74032E323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Define higher magnon 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24DD03-B226-83AA-28F2-3DB178C94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8AFC3B-9C9F-D2E4-9BD0-A3F1EC88D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5BC663-DB6B-1216-5EBD-3195D389A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D15B5FE-840C-6E0C-A027-1DA74AE38E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A84E47E-A704-5706-7D9D-19A1E1EE8A6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79C42FD1-EB8B-EDFC-7221-6E1F37BEC796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228B2D4E-C3DB-2E2D-80BE-F3EFFFF7ECE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19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6CB26-4AAE-1AAF-34C2-19D1CFD6B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BFED7B-9B63-0FB0-93A3-38CD2256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6C4453-92C1-5781-9E9B-3E960DAFD6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Compare the “eigenvalues”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de-DE" sz="1600" dirty="0" err="1"/>
              <a:t>Only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736070-5489-FA7A-3570-54E5346EB5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88D39A-60AD-8B18-348B-C984DFA1F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A48B79E-4024-47AE-371D-B56ED76A4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106CD4EB-5BF2-BCC1-3A0D-45529585FA28}"/>
              </a:ext>
            </a:extLst>
          </p:cNvPr>
          <p:cNvSpPr/>
          <p:nvPr/>
        </p:nvSpPr>
        <p:spPr>
          <a:xfrm>
            <a:off x="7608168" y="2318482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7834661-6BBF-188F-2425-AB23E9B9B53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94EF734-CD36-56DC-1E9A-314F7B73B13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90F24150-082E-9BCD-ADB4-BF9B98318F6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3510011"/>
            <a:ext cx="2240120" cy="261501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DABF5351-6F78-4655-2E2C-73AA3903E8E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4380158"/>
            <a:ext cx="2673829" cy="295379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DB1DBC93-E650-794F-CFE7-C95403A440A1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0289C869-D61E-AC27-A0AF-79A98D69B7C6}"/>
              </a:ext>
            </a:extLst>
          </p:cNvPr>
          <p:cNvSpPr txBox="1"/>
          <p:nvPr/>
        </p:nvSpPr>
        <p:spPr>
          <a:xfrm>
            <a:off x="6282300" y="1259134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Here </a:t>
            </a:r>
            <a:r>
              <a:rPr lang="de-DE" sz="1600" dirty="0" err="1"/>
              <a:t>consider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</a:t>
            </a:r>
            <a:r>
              <a:rPr lang="de-DE" sz="1600" dirty="0" err="1"/>
              <a:t>more</a:t>
            </a:r>
            <a:r>
              <a:rPr lang="de-DE" sz="1600" dirty="0"/>
              <a:t> like 2^nd Q </a:t>
            </a:r>
            <a:r>
              <a:rPr lang="de-DE" sz="1600" dirty="0" err="1"/>
              <a:t>magnon</a:t>
            </a:r>
            <a:r>
              <a:rPr lang="de-DE" sz="1600" dirty="0"/>
              <a:t> </a:t>
            </a: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endParaRPr lang="de-DE" sz="1600" dirty="0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54F938EC-0E4A-D8B0-F5C6-053EA7DFF2F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8BD8053-2ECB-21E8-D140-FD03441C4AC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31" y="5076862"/>
            <a:ext cx="772571" cy="21333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B644889-1ED0-B44A-54CF-185C687B878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53" y="5590915"/>
            <a:ext cx="5019097" cy="61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953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471F8-60E3-808B-A1DC-6F8BA2F00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568D63-D154-5251-98AD-54C6A9F5C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D9E08B-74C7-7518-03A7-AA713C988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Compare the “eigenvalues”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E18B4F-81BD-C65E-D5AF-968C230EE4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C71826-0D2C-429B-3427-3FC697D082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B9DFCA-5701-CF9E-9D73-CC62085FA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EC7F2718-6B8A-9CAB-B871-FCC13A7D4D10}"/>
              </a:ext>
            </a:extLst>
          </p:cNvPr>
          <p:cNvSpPr/>
          <p:nvPr/>
        </p:nvSpPr>
        <p:spPr>
          <a:xfrm>
            <a:off x="7608167" y="1890807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B519A49E-33DC-6DD9-99CA-B48E6EDEDFB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0C56F1F5-074A-F424-439E-33FD153D0B8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DCD4B45-1827-287C-1CB6-F7CE610B6CE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98063796-1C58-BFCE-4890-ADE8C1C2CE6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486" y="3702336"/>
            <a:ext cx="2240120" cy="261501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BAAE7D8D-8C41-6954-5803-964B380662E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4380158"/>
            <a:ext cx="2673829" cy="295379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59E6B436-181C-0788-63CD-9C4D34C70B8C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7AC5EF9F-B9CB-DAC0-C5DF-88919DE4B662}"/>
              </a:ext>
            </a:extLst>
          </p:cNvPr>
          <p:cNvSpPr txBox="1"/>
          <p:nvPr/>
        </p:nvSpPr>
        <p:spPr>
          <a:xfrm>
            <a:off x="6282300" y="1259134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Here </a:t>
            </a:r>
            <a:r>
              <a:rPr lang="de-DE" sz="1600" dirty="0" err="1"/>
              <a:t>consider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</a:t>
            </a:r>
            <a:r>
              <a:rPr lang="de-DE" sz="1600" dirty="0" err="1"/>
              <a:t>more</a:t>
            </a:r>
            <a:r>
              <a:rPr lang="de-DE" sz="1600" dirty="0"/>
              <a:t> like 2^nd Q </a:t>
            </a:r>
            <a:r>
              <a:rPr lang="de-DE" sz="1600" dirty="0" err="1"/>
              <a:t>magnon</a:t>
            </a:r>
            <a:r>
              <a:rPr lang="de-DE" sz="1600" dirty="0"/>
              <a:t> </a:t>
            </a: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endParaRPr lang="de-DE" sz="1600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2CBA2CE6-7A93-4807-DCA9-3CD956B4641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4" y="5391490"/>
            <a:ext cx="2716329" cy="76456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3A7028A-78C8-2227-477B-F86B8C8950F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555" y="5422369"/>
            <a:ext cx="2740930" cy="76549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57155881-A869-FBF8-6396-6F5F59240F75}"/>
              </a:ext>
            </a:extLst>
          </p:cNvPr>
          <p:cNvSpPr/>
          <p:nvPr/>
        </p:nvSpPr>
        <p:spPr>
          <a:xfrm>
            <a:off x="3119968" y="3346230"/>
            <a:ext cx="815792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DF7CE03-6358-100F-1D4D-ADF3C6232FD1}"/>
              </a:ext>
            </a:extLst>
          </p:cNvPr>
          <p:cNvSpPr/>
          <p:nvPr/>
        </p:nvSpPr>
        <p:spPr>
          <a:xfrm>
            <a:off x="3215680" y="5438874"/>
            <a:ext cx="576064" cy="39317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519E65F-1F98-B81E-FD2D-EB91B23A5960}"/>
              </a:ext>
            </a:extLst>
          </p:cNvPr>
          <p:cNvSpPr/>
          <p:nvPr/>
        </p:nvSpPr>
        <p:spPr>
          <a:xfrm>
            <a:off x="3942851" y="3499104"/>
            <a:ext cx="493993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2C74685-258C-2E1B-1A9B-C5FDBB538759}"/>
              </a:ext>
            </a:extLst>
          </p:cNvPr>
          <p:cNvSpPr/>
          <p:nvPr/>
        </p:nvSpPr>
        <p:spPr>
          <a:xfrm>
            <a:off x="6528048" y="3676100"/>
            <a:ext cx="2314556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29D86BAB-3245-659E-60E5-139E9586BEE0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960" y="2907676"/>
            <a:ext cx="2043345" cy="298012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D7E6E669-1B26-EC94-901E-21689A2D5733}"/>
              </a:ext>
            </a:extLst>
          </p:cNvPr>
          <p:cNvSpPr/>
          <p:nvPr/>
        </p:nvSpPr>
        <p:spPr>
          <a:xfrm>
            <a:off x="3791745" y="5687811"/>
            <a:ext cx="360040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0111024-7E4A-23E2-FB8A-237B4B572965}"/>
              </a:ext>
            </a:extLst>
          </p:cNvPr>
          <p:cNvSpPr/>
          <p:nvPr/>
        </p:nvSpPr>
        <p:spPr>
          <a:xfrm>
            <a:off x="6602485" y="2888615"/>
            <a:ext cx="2240119" cy="3974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CD0839A3-6121-39A7-7DC1-D19BE0A4DFCD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300" y="2428632"/>
            <a:ext cx="3199075" cy="299527"/>
          </a:xfrm>
          <a:prstGeom prst="rect">
            <a:avLst/>
          </a:prstGeom>
        </p:spPr>
      </p:pic>
      <p:sp>
        <p:nvSpPr>
          <p:cNvPr id="34" name="Rechteck 33">
            <a:extLst>
              <a:ext uri="{FF2B5EF4-FFF2-40B4-BE49-F238E27FC236}">
                <a16:creationId xmlns:a16="http://schemas.microsoft.com/office/drawing/2014/main" id="{8EEDEDF7-AD1F-6347-5390-3DD26ABB9A1E}"/>
              </a:ext>
            </a:extLst>
          </p:cNvPr>
          <p:cNvSpPr/>
          <p:nvPr/>
        </p:nvSpPr>
        <p:spPr>
          <a:xfrm>
            <a:off x="6192457" y="2377541"/>
            <a:ext cx="3384376" cy="397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B4EAE784-2DF2-DE82-35B9-27F064C77F91}"/>
              </a:ext>
            </a:extLst>
          </p:cNvPr>
          <p:cNvSpPr/>
          <p:nvPr/>
        </p:nvSpPr>
        <p:spPr>
          <a:xfrm>
            <a:off x="4042181" y="4264628"/>
            <a:ext cx="325627" cy="27319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D3DE4712-18D8-850B-879F-1DB4EED5B9B4}"/>
              </a:ext>
            </a:extLst>
          </p:cNvPr>
          <p:cNvSpPr/>
          <p:nvPr/>
        </p:nvSpPr>
        <p:spPr>
          <a:xfrm>
            <a:off x="8184232" y="5438874"/>
            <a:ext cx="634253" cy="41424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389232E5-477F-DFD5-099C-8983B118ED93}"/>
              </a:ext>
            </a:extLst>
          </p:cNvPr>
          <p:cNvSpPr/>
          <p:nvPr/>
        </p:nvSpPr>
        <p:spPr>
          <a:xfrm>
            <a:off x="2418573" y="4385047"/>
            <a:ext cx="922793" cy="30556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AF0AB7A2-9618-2F1E-63AD-8A1139ED5284}"/>
              </a:ext>
            </a:extLst>
          </p:cNvPr>
          <p:cNvSpPr/>
          <p:nvPr/>
        </p:nvSpPr>
        <p:spPr>
          <a:xfrm>
            <a:off x="6520390" y="4353177"/>
            <a:ext cx="2887978" cy="3973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BE7DC8B-8CCA-1AE2-1836-779976E5BE60}"/>
              </a:ext>
            </a:extLst>
          </p:cNvPr>
          <p:cNvSpPr/>
          <p:nvPr/>
        </p:nvSpPr>
        <p:spPr>
          <a:xfrm>
            <a:off x="7248128" y="5674771"/>
            <a:ext cx="288032" cy="3973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81145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FE538-D64E-E638-E38E-4584D5BB6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810ED6-CABB-331F-5912-6E6DDDAD5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5880223" cy="1224111"/>
          </a:xfrm>
        </p:spPr>
        <p:txBody>
          <a:bodyPr/>
          <a:lstStyle/>
          <a:p>
            <a:r>
              <a:rPr lang="en-US" dirty="0"/>
              <a:t>The Holstein </a:t>
            </a:r>
            <a:r>
              <a:rPr lang="en-US" dirty="0" err="1"/>
              <a:t>Primakoff</a:t>
            </a:r>
            <a:r>
              <a:rPr lang="en-US" dirty="0"/>
              <a:t>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5D5484-F7E0-CBC2-F443-8F63B8F368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1" y="1741579"/>
            <a:ext cx="5568951" cy="4103687"/>
          </a:xfrm>
        </p:spPr>
        <p:txBody>
          <a:bodyPr/>
          <a:lstStyle/>
          <a:p>
            <a:r>
              <a:rPr lang="en-US" dirty="0"/>
              <a:t>Combined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EC8F40-8588-1ABA-A067-2773A402E4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992624-0140-762A-69FB-040E0B150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606922B-3C34-AAE4-8A32-E3186CE6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D492DFB5-EB18-95B5-2EF5-0F58EB3A022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84" y="3465497"/>
            <a:ext cx="2716329" cy="76456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D7A35B1-7DCA-97F6-C939-3CC2AF52D42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83" y="2293626"/>
            <a:ext cx="2740930" cy="76549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08A0B9D-A6BB-A80C-E093-2A721A19C1F4}"/>
              </a:ext>
            </a:extLst>
          </p:cNvPr>
          <p:cNvSpPr txBox="1"/>
          <p:nvPr/>
        </p:nvSpPr>
        <p:spPr>
          <a:xfrm>
            <a:off x="3937628" y="4811529"/>
            <a:ext cx="2950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magnon reduces the z-comp of the magnetization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4A2AA0F-599B-1BD7-1FEF-E4761E69D9E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86" y="4822019"/>
            <a:ext cx="1624584" cy="308411"/>
          </a:xfrm>
          <a:prstGeom prst="rect">
            <a:avLst/>
          </a:prstGeom>
        </p:spPr>
      </p:pic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8A18A1BF-F0C9-A773-7E2A-7CB5F40D1E0D}"/>
              </a:ext>
            </a:extLst>
          </p:cNvPr>
          <p:cNvSpPr/>
          <p:nvPr/>
        </p:nvSpPr>
        <p:spPr>
          <a:xfrm rot="5400000">
            <a:off x="3206844" y="4784000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9F36932-81F2-7A74-E1C2-123D8265E34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2" y="2556866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8BFA6EBD-2DFE-8AD0-C88F-CFFF1E104157}"/>
              </a:ext>
            </a:extLst>
          </p:cNvPr>
          <p:cNvSpPr txBox="1"/>
          <p:nvPr/>
        </p:nvSpPr>
        <p:spPr>
          <a:xfrm>
            <a:off x="8184232" y="4293096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37115988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C8442D-67DB-4B2D-1383-3B255781F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D00D5A-2544-D57E-C165-BA412864FB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064D939-3218-2AFB-4AED-F8F30F015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F385E72-AB0C-35F0-794E-62FAB2DEE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02" y="647312"/>
            <a:ext cx="11069595" cy="556337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981F290-BDC4-DAAB-6C66-A2BB9F0E4C1B}"/>
              </a:ext>
            </a:extLst>
          </p:cNvPr>
          <p:cNvSpPr txBox="1"/>
          <p:nvPr/>
        </p:nvSpPr>
        <p:spPr>
          <a:xfrm>
            <a:off x="8688288" y="605501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25229957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03307-C3CE-4A07-02A7-099EFFCEB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17F24D-F1C0-4CA5-FA54-32FE534BD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The Holstein </a:t>
            </a:r>
            <a:r>
              <a:rPr lang="en-US" dirty="0" err="1"/>
              <a:t>Primakoff</a:t>
            </a:r>
            <a:r>
              <a:rPr lang="en-US" dirty="0"/>
              <a:t>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91020E-A157-A708-6A95-7629617801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Checking the conditions</a:t>
            </a:r>
          </a:p>
          <a:p>
            <a:endParaRPr lang="en-US" dirty="0"/>
          </a:p>
          <a:p>
            <a:pPr marL="400050" lvl="1" indent="-400050">
              <a:buAutoNum type="romanLcParenBoth"/>
            </a:pPr>
            <a:r>
              <a:rPr lang="en-US" dirty="0"/>
              <a:t>Fulfilled </a:t>
            </a:r>
          </a:p>
          <a:p>
            <a:pPr marL="400050" lvl="1" indent="-400050">
              <a:buAutoNum type="romanLcParenBoth"/>
            </a:pPr>
            <a:endParaRPr lang="en-US" dirty="0"/>
          </a:p>
          <a:p>
            <a:pPr marL="400050" lvl="1" indent="-400050">
              <a:buAutoNum type="romanLcParenBoth"/>
            </a:pPr>
            <a:r>
              <a:rPr lang="en-US" dirty="0"/>
              <a:t>Does </a:t>
            </a:r>
            <a:r>
              <a:rPr lang="en-US" dirty="0">
                <a:uFill>
                  <a:solidFill>
                    <a:srgbClr val="FF0000"/>
                  </a:solidFill>
                </a:uFill>
              </a:rPr>
              <a:t>fulfill</a:t>
            </a:r>
            <a:r>
              <a:rPr lang="en-US" dirty="0"/>
              <a:t> the Boson commutation relations</a:t>
            </a:r>
          </a:p>
          <a:p>
            <a:pPr marL="400050" lvl="1" indent="-400050">
              <a:buAutoNum type="romanLcParenBoth"/>
            </a:pPr>
            <a:endParaRPr lang="en-US" dirty="0"/>
          </a:p>
          <a:p>
            <a:pPr marL="400050" lvl="1" indent="-400050">
              <a:buAutoNum type="romanLcParenBoth"/>
            </a:pPr>
            <a:r>
              <a:rPr lang="en-US" dirty="0"/>
              <a:t>Fulfilled by definition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A2EFE3-DC39-E758-B716-D848AC38C2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47FDC3-BE5B-0E3D-01A0-D6629BE10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1799" y="6453336"/>
            <a:ext cx="1246717" cy="216024"/>
          </a:xfrm>
        </p:spPr>
        <p:txBody>
          <a:bodyPr/>
          <a:lstStyle/>
          <a:p>
            <a:fld id="{C05EE493-AD2E-4872-B2F6-8F12A747F0A5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25876F6-CE21-4CD5-4589-82B95E953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BDCBEA4A-7CA0-1016-9C39-868EEA7A2D3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421" y="5023167"/>
            <a:ext cx="2677333" cy="455619"/>
          </a:xfrm>
          <a:prstGeom prst="rect">
            <a:avLst/>
          </a:prstGeom>
        </p:spPr>
      </p:pic>
      <p:sp>
        <p:nvSpPr>
          <p:cNvPr id="12" name="L-Form 11">
            <a:extLst>
              <a:ext uri="{FF2B5EF4-FFF2-40B4-BE49-F238E27FC236}">
                <a16:creationId xmlns:a16="http://schemas.microsoft.com/office/drawing/2014/main" id="{C1494431-DFAB-C3D8-B5F3-E0B6BABEF867}"/>
              </a:ext>
            </a:extLst>
          </p:cNvPr>
          <p:cNvSpPr/>
          <p:nvPr/>
        </p:nvSpPr>
        <p:spPr>
          <a:xfrm rot="18355635">
            <a:off x="3298225" y="4823986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L-Form 21">
            <a:extLst>
              <a:ext uri="{FF2B5EF4-FFF2-40B4-BE49-F238E27FC236}">
                <a16:creationId xmlns:a16="http://schemas.microsoft.com/office/drawing/2014/main" id="{052A6BF2-E819-8954-1D69-8EF2FFC9F67A}"/>
              </a:ext>
            </a:extLst>
          </p:cNvPr>
          <p:cNvSpPr/>
          <p:nvPr/>
        </p:nvSpPr>
        <p:spPr>
          <a:xfrm rot="18355635">
            <a:off x="8721600" y="4945407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93809FBC-11E6-E3DA-6AE5-1EBD2756D6D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399" y="2448537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D255B0EA-2B78-BC96-C87F-3188517B240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8" y="4876419"/>
            <a:ext cx="2117831" cy="456070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E29E0FCB-4FAE-CFD5-DE65-62840BA612A0}"/>
              </a:ext>
            </a:extLst>
          </p:cNvPr>
          <p:cNvSpPr txBox="1"/>
          <p:nvPr/>
        </p:nvSpPr>
        <p:spPr>
          <a:xfrm>
            <a:off x="265612" y="4044571"/>
            <a:ext cx="4459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  <p:sp>
        <p:nvSpPr>
          <p:cNvPr id="28" name="Geschweifte Klammer rechts 27">
            <a:extLst>
              <a:ext uri="{FF2B5EF4-FFF2-40B4-BE49-F238E27FC236}">
                <a16:creationId xmlns:a16="http://schemas.microsoft.com/office/drawing/2014/main" id="{5A8E0A22-BE72-7454-FC87-C47835200698}"/>
              </a:ext>
            </a:extLst>
          </p:cNvPr>
          <p:cNvSpPr/>
          <p:nvPr/>
        </p:nvSpPr>
        <p:spPr>
          <a:xfrm>
            <a:off x="4725487" y="2549130"/>
            <a:ext cx="373891" cy="1383597"/>
          </a:xfrm>
          <a:prstGeom prst="rightBrace">
            <a:avLst>
              <a:gd name="adj1" fmla="val 8333"/>
              <a:gd name="adj2" fmla="val 4839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dirty="0"/>
              <a:t>	      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3DFF2C6E-C14D-93AF-47AF-DD4920DC9BAC}"/>
              </a:ext>
            </a:extLst>
          </p:cNvPr>
          <p:cNvSpPr txBox="1"/>
          <p:nvPr/>
        </p:nvSpPr>
        <p:spPr>
          <a:xfrm>
            <a:off x="5099378" y="2987417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for</a:t>
            </a:r>
            <a:endParaRPr lang="de-DE" sz="1600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D48ADB6-6C58-DFA2-62E0-68AEFFE4459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464" y="3027595"/>
            <a:ext cx="772571" cy="2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480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E747E2-8C58-21DE-01F5-4792011CA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EE3195-F535-2C1C-E71C-6A24D762A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188640"/>
            <a:ext cx="844761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(HP)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F47BFC-06A1-AFB1-39B7-E4E7172E2C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394F05-1959-D472-A9CE-F771E1DB6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0F398F-A91C-6598-5339-5ADD14804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FC2B85C-C0E9-B8F7-3A9A-3C9FD32FB07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800695"/>
            <a:ext cx="9996876" cy="5518997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BEB9A443-DF51-D080-5E9A-4269D8B25C8A}"/>
              </a:ext>
            </a:extLst>
          </p:cNvPr>
          <p:cNvSpPr/>
          <p:nvPr/>
        </p:nvSpPr>
        <p:spPr>
          <a:xfrm>
            <a:off x="1571732" y="674298"/>
            <a:ext cx="9048536" cy="5202974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507398F-2850-3015-CF93-EA1EECCCAFC6}"/>
              </a:ext>
            </a:extLst>
          </p:cNvPr>
          <p:cNvSpPr/>
          <p:nvPr/>
        </p:nvSpPr>
        <p:spPr>
          <a:xfrm>
            <a:off x="1564117" y="5877272"/>
            <a:ext cx="7628227" cy="503062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L-Form 2">
            <a:extLst>
              <a:ext uri="{FF2B5EF4-FFF2-40B4-BE49-F238E27FC236}">
                <a16:creationId xmlns:a16="http://schemas.microsoft.com/office/drawing/2014/main" id="{F424491C-7F27-73CE-2224-29C9643D8023}"/>
              </a:ext>
            </a:extLst>
          </p:cNvPr>
          <p:cNvSpPr/>
          <p:nvPr/>
        </p:nvSpPr>
        <p:spPr>
          <a:xfrm rot="18355635">
            <a:off x="10523809" y="4808788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45875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5BF36-95E0-B724-2A73-5DDD77B1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3BD774-6A2B-9581-1D3A-8709957EB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(HP)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1B50DB-730D-100D-94DB-C68B2993C6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HP framework is a powerful method for calculating dispersions and higher order interactions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3F8F8B-DB07-000A-9D1E-C0B6FDE2A4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6359EB-457D-A1BE-79A7-A235F672D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D6FDCE-3B77-0F1F-97CA-AC4604016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8C189E4-6545-9620-57FC-CC14A1EE519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6" y="2780928"/>
            <a:ext cx="3076571" cy="45561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5051645-9056-DD71-AC20-30B2540CBC2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A46DE29-15B6-E4FB-57AA-E2980591559E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F4CEC94-8940-23F4-3FED-F91496E50DF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89" y="1953936"/>
            <a:ext cx="1170557" cy="29559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C5D4834A-7B47-C57D-B680-797FBC281718}"/>
              </a:ext>
            </a:extLst>
          </p:cNvPr>
          <p:cNvSpPr txBox="1"/>
          <p:nvPr/>
        </p:nvSpPr>
        <p:spPr>
          <a:xfrm>
            <a:off x="6744072" y="5947710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</p:spTree>
    <p:extLst>
      <p:ext uri="{BB962C8B-B14F-4D97-AF65-F5344CB8AC3E}">
        <p14:creationId xmlns:p14="http://schemas.microsoft.com/office/powerpoint/2010/main" val="989234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1020" y="1685992"/>
            <a:ext cx="4524802" cy="4366611"/>
          </a:xfrm>
        </p:spPr>
        <p:txBody>
          <a:bodyPr/>
          <a:lstStyle/>
          <a:p>
            <a:r>
              <a:rPr lang="en-US" dirty="0"/>
              <a:t>Scope</a:t>
            </a:r>
          </a:p>
          <a:p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27F6B26-A6ED-9CC9-8AA4-9690D623329F}"/>
              </a:ext>
            </a:extLst>
          </p:cNvPr>
          <p:cNvSpPr/>
          <p:nvPr/>
        </p:nvSpPr>
        <p:spPr>
          <a:xfrm>
            <a:off x="4296426" y="2111350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Lamor</a:t>
            </a:r>
            <a:r>
              <a:rPr lang="de-DE" dirty="0"/>
              <a:t> </a:t>
            </a:r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20BA94D-5759-DDE0-86C8-3208FA61B60C}"/>
              </a:ext>
            </a:extLst>
          </p:cNvPr>
          <p:cNvSpPr/>
          <p:nvPr/>
        </p:nvSpPr>
        <p:spPr>
          <a:xfrm>
            <a:off x="6609066" y="2135168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Landau</a:t>
            </a:r>
          </a:p>
          <a:p>
            <a:pPr algn="ctr"/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63FBCE6-D30B-E1B1-16EA-D8ECECD4C601}"/>
              </a:ext>
            </a:extLst>
          </p:cNvPr>
          <p:cNvSpPr/>
          <p:nvPr/>
        </p:nvSpPr>
        <p:spPr>
          <a:xfrm>
            <a:off x="6609066" y="3399482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Pauli</a:t>
            </a:r>
          </a:p>
          <a:p>
            <a:pPr algn="ctr"/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E2A590E-A05D-8D60-3A67-AB950B80DC1D}"/>
              </a:ext>
            </a:extLst>
          </p:cNvPr>
          <p:cNvSpPr/>
          <p:nvPr/>
        </p:nvSpPr>
        <p:spPr>
          <a:xfrm>
            <a:off x="4296426" y="3399482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Langevin</a:t>
            </a:r>
            <a:r>
              <a:rPr lang="de-DE" dirty="0"/>
              <a:t> </a:t>
            </a:r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AE0FDB35-C9A5-9AD0-3453-9E9C250F6D42}"/>
              </a:ext>
            </a:extLst>
          </p:cNvPr>
          <p:cNvSpPr/>
          <p:nvPr/>
        </p:nvSpPr>
        <p:spPr>
          <a:xfrm>
            <a:off x="4296426" y="1383732"/>
            <a:ext cx="2160240" cy="57610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Bound e</a:t>
            </a:r>
            <a:r>
              <a:rPr lang="de-DE" baseline="30000" dirty="0"/>
              <a:t>-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4AD83D1A-D151-1AFD-F125-A615532D59DB}"/>
              </a:ext>
            </a:extLst>
          </p:cNvPr>
          <p:cNvSpPr/>
          <p:nvPr/>
        </p:nvSpPr>
        <p:spPr>
          <a:xfrm>
            <a:off x="6609066" y="1383732"/>
            <a:ext cx="2160240" cy="5761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Quasi-</a:t>
            </a:r>
            <a:r>
              <a:rPr lang="de-DE" dirty="0" err="1"/>
              <a:t>free</a:t>
            </a:r>
            <a:r>
              <a:rPr lang="de-DE" dirty="0"/>
              <a:t> e</a:t>
            </a:r>
            <a:r>
              <a:rPr lang="de-DE" baseline="30000" dirty="0"/>
              <a:t>-</a:t>
            </a:r>
            <a:endParaRPr lang="de-DE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276D500D-9419-3715-F8AB-9B614E48DACC}"/>
              </a:ext>
            </a:extLst>
          </p:cNvPr>
          <p:cNvSpPr/>
          <p:nvPr/>
        </p:nvSpPr>
        <p:spPr>
          <a:xfrm>
            <a:off x="3158608" y="2111350"/>
            <a:ext cx="985418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Dia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6C5894B8-5C23-F93C-6D0C-A90430DFB0FC}"/>
              </a:ext>
            </a:extLst>
          </p:cNvPr>
          <p:cNvSpPr/>
          <p:nvPr/>
        </p:nvSpPr>
        <p:spPr>
          <a:xfrm>
            <a:off x="3158608" y="3399482"/>
            <a:ext cx="985418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Para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E234622B-6A75-0923-7DF3-C62EC388F409}"/>
              </a:ext>
            </a:extLst>
          </p:cNvPr>
          <p:cNvSpPr/>
          <p:nvPr/>
        </p:nvSpPr>
        <p:spPr>
          <a:xfrm>
            <a:off x="6609066" y="4902787"/>
            <a:ext cx="2160240" cy="11521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50" dirty="0"/>
              <a:t>Band </a:t>
            </a:r>
            <a:r>
              <a:rPr lang="de-DE" sz="1750" dirty="0" err="1"/>
              <a:t>Ferromagnetism</a:t>
            </a:r>
            <a:endParaRPr lang="de-DE" sz="1750" dirty="0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4FD7CF6-0273-F048-BD54-BF53D58C8AF1}"/>
              </a:ext>
            </a:extLst>
          </p:cNvPr>
          <p:cNvSpPr/>
          <p:nvPr/>
        </p:nvSpPr>
        <p:spPr>
          <a:xfrm>
            <a:off x="4296426" y="4902787"/>
            <a:ext cx="2160240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Cooperative</a:t>
            </a:r>
            <a:r>
              <a:rPr lang="de-DE" dirty="0"/>
              <a:t> </a:t>
            </a:r>
            <a:r>
              <a:rPr lang="de-DE" dirty="0" err="1"/>
              <a:t>Magnetism</a:t>
            </a:r>
            <a:endParaRPr lang="de-DE" dirty="0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0A2D6652-B74C-0A80-E5B6-1671FEEA90DA}"/>
              </a:ext>
            </a:extLst>
          </p:cNvPr>
          <p:cNvSpPr/>
          <p:nvPr/>
        </p:nvSpPr>
        <p:spPr>
          <a:xfrm>
            <a:off x="3158608" y="4902787"/>
            <a:ext cx="985418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IM</a:t>
            </a:r>
          </a:p>
        </p:txBody>
      </p:sp>
    </p:spTree>
    <p:extLst>
      <p:ext uri="{BB962C8B-B14F-4D97-AF65-F5344CB8AC3E}">
        <p14:creationId xmlns:p14="http://schemas.microsoft.com/office/powerpoint/2010/main" val="16055203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82DCC-8DF9-0ECD-EF71-B8BE7D626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BB23CD-7D88-5811-2484-1841DFADE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 err="1"/>
              <a:t>Linerarized</a:t>
            </a:r>
            <a:r>
              <a:rPr lang="en-US" dirty="0"/>
              <a:t> 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2E646E-0C03-0192-A105-FE2B8E5812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Sacrifices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Does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not fulfill</a:t>
            </a:r>
            <a:r>
              <a:rPr lang="en-US" dirty="0"/>
              <a:t> the Boson commutation relations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Hence (ii) is violated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F7638A-1BD3-33D0-1888-2A0CB0E9E0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F1E11C-B289-4D6F-5246-6E2372D88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1799" y="6453336"/>
            <a:ext cx="1246717" cy="216024"/>
          </a:xfrm>
        </p:spPr>
        <p:txBody>
          <a:bodyPr/>
          <a:lstStyle/>
          <a:p>
            <a:fld id="{C05EE493-AD2E-4872-B2F6-8F12A747F0A5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E37572B-E35B-D857-01F0-ECB08EBE5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F774F80B-E14D-F339-F899-AAF1BB94343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667" y="4840782"/>
            <a:ext cx="5743820" cy="14017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CDE565A2-118E-238E-28D8-DA4BAA5EF66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491" y="4222480"/>
            <a:ext cx="1547839" cy="345119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126BB208-378E-3198-F380-CB02927E33E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93" y="4762498"/>
            <a:ext cx="1265199" cy="376843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CA994A8D-D162-C4C3-542C-BA1CA9D166C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77" y="5239288"/>
            <a:ext cx="1267163" cy="280456"/>
          </a:xfrm>
          <a:prstGeom prst="rect">
            <a:avLst/>
          </a:prstGeom>
        </p:spPr>
      </p:pic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A50D2DF8-8DAD-C92C-FA7A-C1A41099ED0A}"/>
              </a:ext>
            </a:extLst>
          </p:cNvPr>
          <p:cNvSpPr/>
          <p:nvPr/>
        </p:nvSpPr>
        <p:spPr>
          <a:xfrm rot="2719687">
            <a:off x="6948475" y="4544892"/>
            <a:ext cx="140016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L-Form 11">
            <a:extLst>
              <a:ext uri="{FF2B5EF4-FFF2-40B4-BE49-F238E27FC236}">
                <a16:creationId xmlns:a16="http://schemas.microsoft.com/office/drawing/2014/main" id="{0C30155A-69ED-AD2E-D579-DC85DF2D9E41}"/>
              </a:ext>
            </a:extLst>
          </p:cNvPr>
          <p:cNvSpPr/>
          <p:nvPr/>
        </p:nvSpPr>
        <p:spPr>
          <a:xfrm rot="18355635">
            <a:off x="2456639" y="4886498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Multiplikationszeichen 12">
            <a:extLst>
              <a:ext uri="{FF2B5EF4-FFF2-40B4-BE49-F238E27FC236}">
                <a16:creationId xmlns:a16="http://schemas.microsoft.com/office/drawing/2014/main" id="{C6B0E8F6-5EC0-9D42-AF43-ABBC62AE6025}"/>
              </a:ext>
            </a:extLst>
          </p:cNvPr>
          <p:cNvSpPr/>
          <p:nvPr/>
        </p:nvSpPr>
        <p:spPr>
          <a:xfrm>
            <a:off x="10685047" y="4246529"/>
            <a:ext cx="642154" cy="76322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AFC12E9-532C-4B63-A358-54D75543329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753" y="600996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706894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C1AA9-CF8E-CCA6-57BB-F9268D827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A835E-AD46-E82D-9E14-7CF9074A9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8ABAC9-9DB7-5C17-DF95-AD10F6C217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291" y="1196752"/>
            <a:ext cx="5568951" cy="4103687"/>
          </a:xfrm>
        </p:spPr>
        <p:txBody>
          <a:bodyPr/>
          <a:lstStyle/>
          <a:p>
            <a:r>
              <a:rPr lang="en-US" dirty="0"/>
              <a:t>Simplified application</a:t>
            </a:r>
          </a:p>
          <a:p>
            <a:pPr lvl="1">
              <a:lnSpc>
                <a:spcPct val="70000"/>
              </a:lnSpc>
            </a:pPr>
            <a:endParaRPr lang="en-US" dirty="0"/>
          </a:p>
          <a:p>
            <a:pPr lvl="1"/>
            <a:r>
              <a:rPr lang="en-US" dirty="0"/>
              <a:t>Only linear Spin-Wave theory using the linearized HP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DE74D4D-253F-6228-27DD-196E2A97D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37329" y="2241859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C8396E-9B0E-96FD-4649-F5B5A562B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B032A2-E13A-B166-B66B-8B427ADFEA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6A581F4-F6CF-1C57-9D16-9366C6D42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FD65F1C-2D9E-43D7-1F8B-6C8F9CF1C75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451" y="2594085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D494D748-3D04-A9DB-F1F3-9C0F5DBB4B14}"/>
              </a:ext>
            </a:extLst>
          </p:cNvPr>
          <p:cNvSpPr/>
          <p:nvPr/>
        </p:nvSpPr>
        <p:spPr>
          <a:xfrm>
            <a:off x="10284630" y="2206686"/>
            <a:ext cx="360040" cy="4426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110847D-99C2-5170-6DF9-AF56B50369A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615A9C2-9CD2-0332-094C-94E049F0D9DA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83A0AC2-03BC-E370-7192-993EAD0BC9D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4" y="2155798"/>
            <a:ext cx="7966145" cy="4087117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43CC6186-EF5C-8F22-1B29-5B7FF87C032E}"/>
              </a:ext>
            </a:extLst>
          </p:cNvPr>
          <p:cNvSpPr/>
          <p:nvPr/>
        </p:nvSpPr>
        <p:spPr>
          <a:xfrm>
            <a:off x="389951" y="2767406"/>
            <a:ext cx="7775608" cy="2745518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37735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6B167-D9EB-B5BE-8492-A77E51C1D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A6453F-180C-1AFB-5656-DB9945CE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6711CD-0CEA-343E-A161-9E21934E25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Rewrite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3D4B87-800F-6A61-9FA3-850BFFB390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EFAB13-BE6F-CB73-FFF8-4A914455E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DC7CB83-36C9-1CEA-54FA-0D35552F8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63" name="Grafik 62">
            <a:extLst>
              <a:ext uri="{FF2B5EF4-FFF2-40B4-BE49-F238E27FC236}">
                <a16:creationId xmlns:a16="http://schemas.microsoft.com/office/drawing/2014/main" id="{CB041E47-D8D9-5E55-79E7-07F8CFDC82E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A3DB46F5-65A7-7073-9144-E807A93A35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0216" y="144316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0CE90CA4-7C3C-F932-8C37-C194405D48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72" y="460830"/>
            <a:ext cx="3716581" cy="270754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506139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17D49-1F0E-D9BB-E448-E46CF7CF1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80C49F-08F5-47ED-6304-332AD978C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9F50CC-5B08-7269-FC79-AA5DF5D617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Rewrite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765A6A-1B3A-42DF-462A-1631067E0B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1AFAFF-50D7-EED0-5C84-5148C09251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444F25B-AE66-2C24-2180-513E7D9A5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63" name="Grafik 62">
            <a:extLst>
              <a:ext uri="{FF2B5EF4-FFF2-40B4-BE49-F238E27FC236}">
                <a16:creationId xmlns:a16="http://schemas.microsoft.com/office/drawing/2014/main" id="{ADC549B8-CF7F-9A94-E3FF-40DCF9A89C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pic>
        <p:nvPicPr>
          <p:cNvPr id="73" name="Grafik 72">
            <a:extLst>
              <a:ext uri="{FF2B5EF4-FFF2-40B4-BE49-F238E27FC236}">
                <a16:creationId xmlns:a16="http://schemas.microsoft.com/office/drawing/2014/main" id="{669C171D-B461-7695-96BF-666A8F3A6A4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8"/>
            <a:ext cx="3877116" cy="2778572"/>
          </a:xfrm>
          <a:prstGeom prst="rect">
            <a:avLst/>
          </a:prstGeom>
        </p:spPr>
      </p:pic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5F370F4-3499-94EB-01F2-545AB03C4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0216" y="144316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54B4C8E1-FA3C-47EF-BB8E-F575AEE7CA6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72" y="460830"/>
            <a:ext cx="3716581" cy="270754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49" name="Textfeld 48">
            <a:extLst>
              <a:ext uri="{FF2B5EF4-FFF2-40B4-BE49-F238E27FC236}">
                <a16:creationId xmlns:a16="http://schemas.microsoft.com/office/drawing/2014/main" id="{75F05EB8-4ED1-7F0B-7D23-5BE770B311BF}"/>
              </a:ext>
            </a:extLst>
          </p:cNvPr>
          <p:cNvSpPr txBox="1"/>
          <p:nvPr/>
        </p:nvSpPr>
        <p:spPr>
          <a:xfrm>
            <a:off x="3996213" y="5646657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7660361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37132-0766-D6B9-C97D-EDB572E8F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0ECBB-F1D3-A3C4-CCC7-185CBF3CE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850E0F-2A35-0BDA-037F-6CDF2E475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The new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C1DB7C-C891-B2C2-2782-97476EE26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BDC32D-F1D4-0E53-5DA9-FFF6E54D6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87BD23F-29D9-A8DD-C3BB-150973E98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7" name="Inhaltsplatzhalter 15">
            <a:extLst>
              <a:ext uri="{FF2B5EF4-FFF2-40B4-BE49-F238E27FC236}">
                <a16:creationId xmlns:a16="http://schemas.microsoft.com/office/drawing/2014/main" id="{29CD86EB-27D8-B8F1-74C2-BC38123ABC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6927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Now we can plug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48F4DCE7-BBF8-02BD-859C-E4169176860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953603"/>
            <a:ext cx="2721073" cy="1174676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4CF20E9-9463-5B0B-20C9-DEA33FBF1B9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789" y="3537315"/>
            <a:ext cx="3447466" cy="527848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CE19D9A6-C567-FFBC-A150-5153B803A81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880" y="4649522"/>
            <a:ext cx="4560951" cy="1636186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35884BF0-F06F-3CCC-7D9E-1516DA1235B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9"/>
            <a:ext cx="2838138" cy="70709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4087F5DA-D65D-89B3-C62E-FDCAA03FE32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1938B6F9-AD42-5958-465D-C1F6757EA3AF}"/>
              </a:ext>
            </a:extLst>
          </p:cNvPr>
          <p:cNvSpPr txBox="1"/>
          <p:nvPr/>
        </p:nvSpPr>
        <p:spPr>
          <a:xfrm>
            <a:off x="431800" y="4512251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E95090F-BC45-F9D5-AB42-DA0946A93A5A}"/>
              </a:ext>
            </a:extLst>
          </p:cNvPr>
          <p:cNvCxnSpPr>
            <a:cxnSpLocks/>
          </p:cNvCxnSpPr>
          <p:nvPr/>
        </p:nvCxnSpPr>
        <p:spPr>
          <a:xfrm>
            <a:off x="1559496" y="4293096"/>
            <a:ext cx="208823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AE0BC1BF-527A-4AF5-224E-BCD49DD28E8A}"/>
              </a:ext>
            </a:extLst>
          </p:cNvPr>
          <p:cNvCxnSpPr>
            <a:cxnSpLocks/>
          </p:cNvCxnSpPr>
          <p:nvPr/>
        </p:nvCxnSpPr>
        <p:spPr>
          <a:xfrm>
            <a:off x="8606228" y="5445224"/>
            <a:ext cx="151216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A2821BAB-2FFB-A5B4-BD4F-EAC9A4B7F9CC}"/>
              </a:ext>
            </a:extLst>
          </p:cNvPr>
          <p:cNvCxnSpPr>
            <a:cxnSpLocks/>
          </p:cNvCxnSpPr>
          <p:nvPr/>
        </p:nvCxnSpPr>
        <p:spPr>
          <a:xfrm>
            <a:off x="681942" y="4214125"/>
            <a:ext cx="479391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8F3D5646-C2C0-D0F0-C11F-D902424F62EF}"/>
              </a:ext>
            </a:extLst>
          </p:cNvPr>
          <p:cNvCxnSpPr>
            <a:cxnSpLocks/>
          </p:cNvCxnSpPr>
          <p:nvPr/>
        </p:nvCxnSpPr>
        <p:spPr>
          <a:xfrm>
            <a:off x="8748634" y="4036308"/>
            <a:ext cx="50405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78253ADB-AA44-D266-7255-F77C1CD840F1}"/>
              </a:ext>
            </a:extLst>
          </p:cNvPr>
          <p:cNvCxnSpPr>
            <a:cxnSpLocks/>
          </p:cNvCxnSpPr>
          <p:nvPr/>
        </p:nvCxnSpPr>
        <p:spPr>
          <a:xfrm>
            <a:off x="456727" y="4214125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13B308DC-6EC9-1FA7-F558-A4184B189820}"/>
              </a:ext>
            </a:extLst>
          </p:cNvPr>
          <p:cNvCxnSpPr>
            <a:cxnSpLocks/>
          </p:cNvCxnSpPr>
          <p:nvPr/>
        </p:nvCxnSpPr>
        <p:spPr>
          <a:xfrm>
            <a:off x="6624318" y="5118878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164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A6102A-7AE8-029C-A431-B09DD5F72C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505C05-B4D8-0801-95CC-26F870EF0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6EA807-4043-271B-923C-A097EAF9D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CBD8547F-F199-D2FA-DC64-4C7C673C43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549" y="857142"/>
            <a:ext cx="8694183" cy="547597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58D11F3-CAC5-A96D-4320-408AFE053552}"/>
              </a:ext>
            </a:extLst>
          </p:cNvPr>
          <p:cNvSpPr txBox="1"/>
          <p:nvPr/>
        </p:nvSpPr>
        <p:spPr>
          <a:xfrm>
            <a:off x="10077537" y="4385534"/>
            <a:ext cx="18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Using translational invariance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3320338C-23E7-9BF0-7111-7A63CED9CB85}"/>
              </a:ext>
            </a:extLst>
          </p:cNvPr>
          <p:cNvCxnSpPr/>
          <p:nvPr/>
        </p:nvCxnSpPr>
        <p:spPr>
          <a:xfrm>
            <a:off x="7593261" y="4961598"/>
            <a:ext cx="1440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8FE75802-5403-D420-2AB0-0D377CA46010}"/>
              </a:ext>
            </a:extLst>
          </p:cNvPr>
          <p:cNvCxnSpPr/>
          <p:nvPr/>
        </p:nvCxnSpPr>
        <p:spPr>
          <a:xfrm>
            <a:off x="8913408" y="4961670"/>
            <a:ext cx="1440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08533E77-4F5E-F607-5267-2EA50BE48C8A}"/>
              </a:ext>
            </a:extLst>
          </p:cNvPr>
          <p:cNvCxnSpPr/>
          <p:nvPr/>
        </p:nvCxnSpPr>
        <p:spPr>
          <a:xfrm>
            <a:off x="6225109" y="3953486"/>
            <a:ext cx="144016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4B5865C-D853-E644-66D0-B81EA1F729A0}"/>
              </a:ext>
            </a:extLst>
          </p:cNvPr>
          <p:cNvCxnSpPr/>
          <p:nvPr/>
        </p:nvCxnSpPr>
        <p:spPr>
          <a:xfrm>
            <a:off x="4352901" y="4025494"/>
            <a:ext cx="144016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>
            <a:extLst>
              <a:ext uri="{FF2B5EF4-FFF2-40B4-BE49-F238E27FC236}">
                <a16:creationId xmlns:a16="http://schemas.microsoft.com/office/drawing/2014/main" id="{297748EA-DAA8-1F3F-C2B5-041E8F95DD4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68589"/>
            <a:ext cx="2385821" cy="558276"/>
          </a:xfrm>
          <a:prstGeom prst="rect">
            <a:avLst/>
          </a:prstGeom>
        </p:spPr>
      </p:pic>
      <p:sp>
        <p:nvSpPr>
          <p:cNvPr id="33" name="Geschweifte Klammer links 32">
            <a:extLst>
              <a:ext uri="{FF2B5EF4-FFF2-40B4-BE49-F238E27FC236}">
                <a16:creationId xmlns:a16="http://schemas.microsoft.com/office/drawing/2014/main" id="{3EB31271-5277-C5E4-7715-B66B58DA5991}"/>
              </a:ext>
            </a:extLst>
          </p:cNvPr>
          <p:cNvSpPr/>
          <p:nvPr/>
        </p:nvSpPr>
        <p:spPr>
          <a:xfrm rot="5400000">
            <a:off x="7345022" y="-430722"/>
            <a:ext cx="293354" cy="2463180"/>
          </a:xfrm>
          <a:prstGeom prst="leftBrace">
            <a:avLst>
              <a:gd name="adj1" fmla="val 30249"/>
              <a:gd name="adj2" fmla="val 50097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D6E4DEBA-9584-09A0-FA01-056AA388D8A5}"/>
              </a:ext>
            </a:extLst>
          </p:cNvPr>
          <p:cNvSpPr/>
          <p:nvPr/>
        </p:nvSpPr>
        <p:spPr>
          <a:xfrm>
            <a:off x="1991544" y="857142"/>
            <a:ext cx="9418141" cy="4896544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D549E4FF-DBFE-A62D-5D8E-42E0761C8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C30461A7-EEAD-0587-E69F-973FE5A333DC}"/>
              </a:ext>
            </a:extLst>
          </p:cNvPr>
          <p:cNvSpPr/>
          <p:nvPr/>
        </p:nvSpPr>
        <p:spPr>
          <a:xfrm>
            <a:off x="6096000" y="26145"/>
            <a:ext cx="5313685" cy="8309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34DDB33-FA69-6447-93D9-1DBD661B401B}"/>
              </a:ext>
            </a:extLst>
          </p:cNvPr>
          <p:cNvSpPr txBox="1"/>
          <p:nvPr/>
        </p:nvSpPr>
        <p:spPr>
          <a:xfrm>
            <a:off x="9696400" y="5965909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</p:spTree>
    <p:extLst>
      <p:ext uri="{BB962C8B-B14F-4D97-AF65-F5344CB8AC3E}">
        <p14:creationId xmlns:p14="http://schemas.microsoft.com/office/powerpoint/2010/main" val="588497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CFF35-1A99-4464-A999-00A05DC07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AED5A6-B8E1-FB36-5BD2-B41253A03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AFF4D7-26AB-4ED1-DAEA-68D36711E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5D0B38-B865-2A7E-0B71-155FCC8F2A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A5C015-01A3-700E-3D1C-F6B7A0997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03D345A-5784-4307-BEB7-0DF711CDA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Solving the differential equation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9F334D0-94B1-8F88-0153-06E4C9656D2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51" y="1760273"/>
            <a:ext cx="2579519" cy="533179"/>
          </a:xfrm>
          <a:prstGeom prst="rect">
            <a:avLst/>
          </a:prstGeom>
        </p:spPr>
      </p:pic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D82AC330-CDCF-852D-3CB6-DFB113E97FA2}"/>
              </a:ext>
            </a:extLst>
          </p:cNvPr>
          <p:cNvSpPr/>
          <p:nvPr/>
        </p:nvSpPr>
        <p:spPr>
          <a:xfrm rot="16200000">
            <a:off x="3955569" y="1563565"/>
            <a:ext cx="360040" cy="84416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0ECC309E-45AE-A7A8-F1AF-4D8154B00DD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09" y="1805626"/>
            <a:ext cx="3023588" cy="33924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692CE21D-EFCA-6D92-4EAB-6B31CF8F278D}"/>
              </a:ext>
            </a:extLst>
          </p:cNvPr>
          <p:cNvSpPr txBox="1"/>
          <p:nvPr/>
        </p:nvSpPr>
        <p:spPr>
          <a:xfrm>
            <a:off x="5180758" y="2472084"/>
            <a:ext cx="287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With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spin-wave</a:t>
            </a:r>
            <a:r>
              <a:rPr lang="de-DE" sz="1600" dirty="0"/>
              <a:t> frequency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66FF1684-490E-CABD-00FA-8335DDD71E5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2443925"/>
            <a:ext cx="1993555" cy="75489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7BD3689F-DAED-8069-5BB3-7277CF23C17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58" y="4232390"/>
            <a:ext cx="4999143" cy="593690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E8E53A0-01B8-0471-E09F-52F288B0409A}"/>
              </a:ext>
            </a:extLst>
          </p:cNvPr>
          <p:cNvCxnSpPr>
            <a:cxnSpLocks/>
          </p:cNvCxnSpPr>
          <p:nvPr/>
        </p:nvCxnSpPr>
        <p:spPr>
          <a:xfrm>
            <a:off x="7424956" y="219323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EC7E8A91-5B67-321A-7893-5D48FA7071E3}"/>
              </a:ext>
            </a:extLst>
          </p:cNvPr>
          <p:cNvCxnSpPr>
            <a:cxnSpLocks/>
          </p:cNvCxnSpPr>
          <p:nvPr/>
        </p:nvCxnSpPr>
        <p:spPr>
          <a:xfrm>
            <a:off x="8591386" y="279061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B648E693-8D94-6E6F-ED7E-9BE08C251762}"/>
              </a:ext>
            </a:extLst>
          </p:cNvPr>
          <p:cNvCxnSpPr>
            <a:cxnSpLocks/>
          </p:cNvCxnSpPr>
          <p:nvPr/>
        </p:nvCxnSpPr>
        <p:spPr>
          <a:xfrm>
            <a:off x="10128448" y="3251032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1098FB34-EC61-435D-6F0A-F63822D62206}"/>
              </a:ext>
            </a:extLst>
          </p:cNvPr>
          <p:cNvCxnSpPr>
            <a:cxnSpLocks/>
          </p:cNvCxnSpPr>
          <p:nvPr/>
        </p:nvCxnSpPr>
        <p:spPr>
          <a:xfrm>
            <a:off x="6969469" y="4653136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D2BE7A51-4F10-E815-837E-9A659BA2B55C}"/>
              </a:ext>
            </a:extLst>
          </p:cNvPr>
          <p:cNvSpPr txBox="1"/>
          <p:nvPr/>
        </p:nvSpPr>
        <p:spPr>
          <a:xfrm>
            <a:off x="9873737" y="3351536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DEB0060-F191-9736-AB7C-1A1C6D5C050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987" y="532480"/>
            <a:ext cx="3022998" cy="609637"/>
          </a:xfrm>
          <a:prstGeom prst="rect">
            <a:avLst/>
          </a:prstGeom>
          <a:ln w="31750"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9540861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6820C-8A60-F2C7-4B3D-FECBD442A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6F37BB-23D5-3B3A-04DF-EC65F0DF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31725F-D26C-16ED-0FF0-4BCC22E75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2208EC-CE16-8D4C-7B9E-BA18E02B8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9D364C0-3203-F1B1-E914-22DE07361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4246EAAE-3EEF-FC6D-C728-B9CDEF4712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Solving the differential equation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4ABE6511-8189-7D04-8225-F7AAFA87ED3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51" y="1760273"/>
            <a:ext cx="2579519" cy="533179"/>
          </a:xfrm>
          <a:prstGeom prst="rect">
            <a:avLst/>
          </a:prstGeom>
        </p:spPr>
      </p:pic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3EABABA2-85CE-BBD4-7E68-DE9ED97CB256}"/>
              </a:ext>
            </a:extLst>
          </p:cNvPr>
          <p:cNvSpPr/>
          <p:nvPr/>
        </p:nvSpPr>
        <p:spPr>
          <a:xfrm rot="16200000">
            <a:off x="3955569" y="1563565"/>
            <a:ext cx="360040" cy="84416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0815EB2A-0D2A-7B77-472C-0DC912791B9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09" y="1805626"/>
            <a:ext cx="3023588" cy="33924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5148AC2F-0FEE-5919-96D6-E981BA5351C9}"/>
              </a:ext>
            </a:extLst>
          </p:cNvPr>
          <p:cNvSpPr txBox="1"/>
          <p:nvPr/>
        </p:nvSpPr>
        <p:spPr>
          <a:xfrm>
            <a:off x="5180758" y="2472084"/>
            <a:ext cx="287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With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spin-wave</a:t>
            </a:r>
            <a:r>
              <a:rPr lang="de-DE" sz="1600" dirty="0"/>
              <a:t> frequency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560A691A-1A02-6882-ABC6-2920DFCFC2B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2443925"/>
            <a:ext cx="1993555" cy="75489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D3A0427A-7D3A-2D8B-4D22-137424ABFAC5}"/>
              </a:ext>
            </a:extLst>
          </p:cNvPr>
          <p:cNvCxnSpPr>
            <a:cxnSpLocks/>
          </p:cNvCxnSpPr>
          <p:nvPr/>
        </p:nvCxnSpPr>
        <p:spPr>
          <a:xfrm>
            <a:off x="7424956" y="219323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A24CCBBD-816A-2A63-1AEA-A7475A364A06}"/>
              </a:ext>
            </a:extLst>
          </p:cNvPr>
          <p:cNvCxnSpPr>
            <a:cxnSpLocks/>
          </p:cNvCxnSpPr>
          <p:nvPr/>
        </p:nvCxnSpPr>
        <p:spPr>
          <a:xfrm>
            <a:off x="8591386" y="279061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71BF1814-29B6-1564-F82A-BFC477A06C72}"/>
              </a:ext>
            </a:extLst>
          </p:cNvPr>
          <p:cNvCxnSpPr>
            <a:cxnSpLocks/>
          </p:cNvCxnSpPr>
          <p:nvPr/>
        </p:nvCxnSpPr>
        <p:spPr>
          <a:xfrm>
            <a:off x="10128448" y="3251032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65675C30-4B56-3A8A-98D7-2B5C44C63A8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47" y="3208892"/>
            <a:ext cx="5168846" cy="1514538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DBF66312-E1AA-595A-8C47-8B726ACD7A1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28" y="4933151"/>
            <a:ext cx="4665477" cy="1451678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6C78ABB8-F78D-B2AD-00AE-6FD075F7FF86}"/>
              </a:ext>
            </a:extLst>
          </p:cNvPr>
          <p:cNvSpPr/>
          <p:nvPr/>
        </p:nvSpPr>
        <p:spPr>
          <a:xfrm>
            <a:off x="609385" y="5988753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Geschweifte Klammer rechts 43">
            <a:extLst>
              <a:ext uri="{FF2B5EF4-FFF2-40B4-BE49-F238E27FC236}">
                <a16:creationId xmlns:a16="http://schemas.microsoft.com/office/drawing/2014/main" id="{21F9EF34-AC9A-4052-5B80-ED2E0D3E50F6}"/>
              </a:ext>
            </a:extLst>
          </p:cNvPr>
          <p:cNvSpPr/>
          <p:nvPr/>
        </p:nvSpPr>
        <p:spPr>
          <a:xfrm rot="5400000">
            <a:off x="2465117" y="5029808"/>
            <a:ext cx="373891" cy="1321039"/>
          </a:xfrm>
          <a:prstGeom prst="rightBrace">
            <a:avLst>
              <a:gd name="adj1" fmla="val 8333"/>
              <a:gd name="adj2" fmla="val 8450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B58D30E8-9BFF-26F8-A235-910B400B671C}"/>
              </a:ext>
            </a:extLst>
          </p:cNvPr>
          <p:cNvSpPr/>
          <p:nvPr/>
        </p:nvSpPr>
        <p:spPr>
          <a:xfrm rot="16200000">
            <a:off x="4745545" y="2934256"/>
            <a:ext cx="373891" cy="2092404"/>
          </a:xfrm>
          <a:prstGeom prst="rightBrace">
            <a:avLst>
              <a:gd name="adj1" fmla="val 8333"/>
              <a:gd name="adj2" fmla="val 1430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916E153-7DDC-256E-CFF0-51EC47009058}"/>
              </a:ext>
            </a:extLst>
          </p:cNvPr>
          <p:cNvSpPr txBox="1"/>
          <p:nvPr/>
        </p:nvSpPr>
        <p:spPr>
          <a:xfrm>
            <a:off x="9873737" y="3351536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5EA6722-2A71-A33C-9ADA-B391CFCEF7C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58" y="4232390"/>
            <a:ext cx="4999143" cy="593690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94A4EA4-4933-6ABE-8062-F3E59F93EEAB}"/>
              </a:ext>
            </a:extLst>
          </p:cNvPr>
          <p:cNvCxnSpPr>
            <a:cxnSpLocks/>
          </p:cNvCxnSpPr>
          <p:nvPr/>
        </p:nvCxnSpPr>
        <p:spPr>
          <a:xfrm>
            <a:off x="6969469" y="4653136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F9F1991E-50B9-98B0-C30E-90DD6C864AE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987" y="532480"/>
            <a:ext cx="3022998" cy="609637"/>
          </a:xfrm>
          <a:prstGeom prst="rect">
            <a:avLst/>
          </a:prstGeom>
          <a:ln w="31750"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10715503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458CB-3542-9128-88C8-7E6D6BC4A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279F6E-BD4E-27B7-AD24-0BB5C69B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2CCA0E-3644-B083-511D-AC23F1174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F7EDEC-7A27-3AE8-01CA-D8F5961BD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AE93134-E644-9147-B14C-8293B42DF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064B341-5A4C-5014-5927-4EEA1B34D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Back to Real-space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705D6E70-9743-563A-FE39-C71227AE4A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54" y="1781657"/>
            <a:ext cx="4519118" cy="103971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985D095-833B-A703-6507-6A4682F48D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016719"/>
            <a:ext cx="2283719" cy="172034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9016277-59C2-3FE2-C8A5-0782CD5BAB59}"/>
              </a:ext>
            </a:extLst>
          </p:cNvPr>
          <p:cNvSpPr/>
          <p:nvPr/>
        </p:nvSpPr>
        <p:spPr>
          <a:xfrm>
            <a:off x="404490" y="2416528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40793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275DE-65CB-E201-DDFE-E4663D67E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C85D27-56B4-7C3D-AE98-C0F9EC960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827513-C4A1-F6F9-D880-3A1BEB4FA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C51B5A-AF2B-D53C-0A21-CAF7C308F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3AFDB51-1220-7867-3F72-239B4C22A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9639D76-C43B-4B98-5FAB-CF12F42EA6C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205" y="3483205"/>
            <a:ext cx="4168745" cy="126359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F838EE1-A500-FDEB-AA52-436E0AD557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414" y="4159684"/>
            <a:ext cx="4678655" cy="52784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CC10469-A707-8EC8-5ACC-7EAB7F67FB63}"/>
              </a:ext>
            </a:extLst>
          </p:cNvPr>
          <p:cNvSpPr txBox="1"/>
          <p:nvPr/>
        </p:nvSpPr>
        <p:spPr>
          <a:xfrm>
            <a:off x="1288376" y="5108363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00B7CA7-C0C1-9001-CA59-51F858EB82FF}"/>
              </a:ext>
            </a:extLst>
          </p:cNvPr>
          <p:cNvSpPr txBox="1"/>
          <p:nvPr/>
        </p:nvSpPr>
        <p:spPr>
          <a:xfrm>
            <a:off x="7159208" y="5120718"/>
            <a:ext cx="374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explains why the average we calculated earlier was 0</a:t>
            </a:r>
          </a:p>
        </p:txBody>
      </p:sp>
      <p:sp>
        <p:nvSpPr>
          <p:cNvPr id="10" name="Inhaltsplatzhalter 15">
            <a:extLst>
              <a:ext uri="{FF2B5EF4-FFF2-40B4-BE49-F238E27FC236}">
                <a16:creationId xmlns:a16="http://schemas.microsoft.com/office/drawing/2014/main" id="{6DE50BF9-B061-615D-95A5-9BCFB2EFE8E9}"/>
              </a:ext>
            </a:extLst>
          </p:cNvPr>
          <p:cNvSpPr txBox="1">
            <a:spLocks/>
          </p:cNvSpPr>
          <p:nvPr/>
        </p:nvSpPr>
        <p:spPr>
          <a:xfrm>
            <a:off x="335493" y="1157049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Back to Real-space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25C6627-1A4C-D97D-53FC-C36BD84C2A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54" y="1781657"/>
            <a:ext cx="4519118" cy="103971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7AE70311-5F20-667A-86D1-E2E128DC376E}"/>
              </a:ext>
            </a:extLst>
          </p:cNvPr>
          <p:cNvSpPr/>
          <p:nvPr/>
        </p:nvSpPr>
        <p:spPr>
          <a:xfrm>
            <a:off x="404490" y="2416528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63E95706-160B-6865-BA83-071B579AEE1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016719"/>
            <a:ext cx="2283719" cy="1720340"/>
          </a:xfrm>
          <a:prstGeom prst="rect">
            <a:avLst/>
          </a:prstGeom>
        </p:spPr>
      </p:pic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0462F577-A192-C78D-8FE8-2132A35F9988}"/>
              </a:ext>
            </a:extLst>
          </p:cNvPr>
          <p:cNvSpPr/>
          <p:nvPr/>
        </p:nvSpPr>
        <p:spPr>
          <a:xfrm rot="20671034">
            <a:off x="5550359" y="2027942"/>
            <a:ext cx="1144929" cy="33159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A4E343E2-F249-7776-8B1E-5F06746C4A77}"/>
              </a:ext>
            </a:extLst>
          </p:cNvPr>
          <p:cNvSpPr/>
          <p:nvPr/>
        </p:nvSpPr>
        <p:spPr>
          <a:xfrm rot="5400000">
            <a:off x="8165327" y="2988316"/>
            <a:ext cx="549774" cy="331594"/>
          </a:xfrm>
          <a:prstGeom prst="rightArrow">
            <a:avLst>
              <a:gd name="adj1" fmla="val 3239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733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C3046-A6DE-B783-DC17-55E794BCD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0801AD-D541-8295-A9EB-444C58FA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28ED70-3AD9-726C-3A38-026C305F2D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3E041F-BEB4-C36C-79D7-8F6E4D5BEE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93A080-6478-A2D1-9AC2-1B3538A28F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16FDFD7-9A32-B3F4-F96D-11BF0F260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E1A9003-8F05-CBE0-2ECC-FE153B37594A}"/>
              </a:ext>
            </a:extLst>
          </p:cNvPr>
          <p:cNvSpPr txBox="1"/>
          <p:nvPr/>
        </p:nvSpPr>
        <p:spPr>
          <a:xfrm>
            <a:off x="5638800" y="297462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29D128D-848E-4D6A-8CF6-2D8B060BF7F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52" y="2601961"/>
            <a:ext cx="4803152" cy="45652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68C7E8D-C6AD-2851-BC94-12BCC8C6059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3282083"/>
            <a:ext cx="1612190" cy="74361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DEF38993-2AD9-6525-F556-C3DF697B2C6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0" y="4375159"/>
            <a:ext cx="2117831" cy="45607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1165CB3-F503-B91A-C2F6-C85A61C7378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03" y="5115020"/>
            <a:ext cx="2043428" cy="455619"/>
          </a:xfrm>
          <a:prstGeom prst="rect">
            <a:avLst/>
          </a:prstGeom>
        </p:spPr>
      </p:pic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B753D0A3-C020-657E-C48B-FD888E328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348" y="623329"/>
            <a:ext cx="4605595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DF22FAC-0425-A126-F3BD-5CF99E467786}"/>
              </a:ext>
            </a:extLst>
          </p:cNvPr>
          <p:cNvSpPr txBox="1"/>
          <p:nvPr/>
        </p:nvSpPr>
        <p:spPr>
          <a:xfrm>
            <a:off x="7248128" y="5879913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For</a:t>
            </a:r>
            <a:r>
              <a:rPr lang="de-DE" sz="1600" dirty="0"/>
              <a:t> S = 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8C8BC84-8C6A-01A9-732A-7739DE8887C8}"/>
              </a:ext>
            </a:extLst>
          </p:cNvPr>
          <p:cNvSpPr txBox="1"/>
          <p:nvPr/>
        </p:nvSpPr>
        <p:spPr>
          <a:xfrm>
            <a:off x="9912424" y="5797293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</p:spTree>
    <p:extLst>
      <p:ext uri="{BB962C8B-B14F-4D97-AF65-F5344CB8AC3E}">
        <p14:creationId xmlns:p14="http://schemas.microsoft.com/office/powerpoint/2010/main" val="2005048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F5F34F2-A296-72A9-982C-6AF3B9938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9C1D11-E00B-D5E8-F4D9-E8F3CAA45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Bogolibuv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11E5A9-EC33-5D04-0490-A6FE34A50C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6CAA59-8110-7955-EE71-A527EFFDE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6ED49A3-7613-88A9-41A9-D0BB95FD4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9F86C5FD-C1D9-84F1-0B4E-B56BF606F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Adding on site anisotropy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Let's simplify this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BF24403-0CBC-51F9-6547-157CB3CDE2B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201226"/>
            <a:ext cx="11626292" cy="1914693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289665AE-0AF2-DE17-6ECF-D8185C5EF5A8}"/>
              </a:ext>
            </a:extLst>
          </p:cNvPr>
          <p:cNvCxnSpPr/>
          <p:nvPr/>
        </p:nvCxnSpPr>
        <p:spPr>
          <a:xfrm>
            <a:off x="8040216" y="3688915"/>
            <a:ext cx="5760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8A8E058-E492-9EE2-8739-3A48C3C6CA12}"/>
              </a:ext>
            </a:extLst>
          </p:cNvPr>
          <p:cNvCxnSpPr/>
          <p:nvPr/>
        </p:nvCxnSpPr>
        <p:spPr>
          <a:xfrm>
            <a:off x="8853259" y="3688915"/>
            <a:ext cx="5760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>
            <a:extLst>
              <a:ext uri="{FF2B5EF4-FFF2-40B4-BE49-F238E27FC236}">
                <a16:creationId xmlns:a16="http://schemas.microsoft.com/office/drawing/2014/main" id="{551DCAC6-22C6-0E2D-8D71-F25C6A03563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88" y="4658981"/>
            <a:ext cx="4403954" cy="1318585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76F278E5-0748-BAEF-B204-C61265396FC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880" y="4622666"/>
            <a:ext cx="2144240" cy="953788"/>
          </a:xfrm>
          <a:prstGeom prst="rect">
            <a:avLst/>
          </a:prstGeom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0C55E5C8-240E-1826-38E3-9A3099878EEE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slide is still work in progress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8B128B9-2DD2-D5DC-84C1-CD0A4E928073}"/>
              </a:ext>
            </a:extLst>
          </p:cNvPr>
          <p:cNvSpPr txBox="1"/>
          <p:nvPr/>
        </p:nvSpPr>
        <p:spPr>
          <a:xfrm>
            <a:off x="8616280" y="2492896"/>
            <a:ext cx="1116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Wrong</a:t>
            </a:r>
            <a:r>
              <a:rPr lang="de-DE" dirty="0"/>
              <a:t>!!!!</a:t>
            </a:r>
          </a:p>
        </p:txBody>
      </p:sp>
    </p:spTree>
    <p:extLst>
      <p:ext uri="{BB962C8B-B14F-4D97-AF65-F5344CB8AC3E}">
        <p14:creationId xmlns:p14="http://schemas.microsoft.com/office/powerpoint/2010/main" val="36768393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6D93C-23EA-83AF-46F0-0BF960312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rafik 57">
            <a:extLst>
              <a:ext uri="{FF2B5EF4-FFF2-40B4-BE49-F238E27FC236}">
                <a16:creationId xmlns:a16="http://schemas.microsoft.com/office/drawing/2014/main" id="{C24543F3-DED0-249E-E2A0-F23E7A1EB8A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91" y="4148345"/>
            <a:ext cx="2374536" cy="27933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2DA3F98-A06B-087C-1AC8-5B262EC36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14A3C3-A05C-A1DF-7F6D-45DA78D2CE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D3E4E4-7734-1235-2B4D-F321E5FA6F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69BCDB-83B1-7D08-A98F-8DAA2EC94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0444A354-F78B-4422-B053-F76236CE5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Adding DMI (CHECK IF ALREADY THERE, from other presentations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3FBBF559-2F58-3CB3-A6A9-FC3AE5F8D335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slide is still work in progress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164AE34-3394-E216-19C6-658E68CD21B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8" y="1265736"/>
            <a:ext cx="4672989" cy="59077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483803D-3730-3613-B90B-B82488EE4C5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74" y="3197157"/>
            <a:ext cx="6694234" cy="612567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68DB11A0-F230-1BFB-5174-8F47EC426ACE}"/>
              </a:ext>
            </a:extLst>
          </p:cNvPr>
          <p:cNvSpPr/>
          <p:nvPr/>
        </p:nvSpPr>
        <p:spPr>
          <a:xfrm>
            <a:off x="10673683" y="4148345"/>
            <a:ext cx="174845" cy="27933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8AAC5E44-B8D4-091D-179F-7D443D4F30AE}"/>
              </a:ext>
            </a:extLst>
          </p:cNvPr>
          <p:cNvCxnSpPr>
            <a:cxnSpLocks/>
          </p:cNvCxnSpPr>
          <p:nvPr/>
        </p:nvCxnSpPr>
        <p:spPr>
          <a:xfrm>
            <a:off x="8904312" y="3581223"/>
            <a:ext cx="1224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729C429A-7F8D-8B9D-5CBB-3E42D92272BB}"/>
              </a:ext>
            </a:extLst>
          </p:cNvPr>
          <p:cNvCxnSpPr>
            <a:cxnSpLocks/>
          </p:cNvCxnSpPr>
          <p:nvPr/>
        </p:nvCxnSpPr>
        <p:spPr>
          <a:xfrm>
            <a:off x="10848528" y="3581223"/>
            <a:ext cx="9361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5A8A8725-CD09-7326-0DE4-6BF5E97E8EC6}"/>
              </a:ext>
            </a:extLst>
          </p:cNvPr>
          <p:cNvSpPr txBox="1"/>
          <p:nvPr/>
        </p:nvSpPr>
        <p:spPr>
          <a:xfrm>
            <a:off x="9244445" y="258835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pic>
        <p:nvPicPr>
          <p:cNvPr id="59" name="Grafik 58">
            <a:extLst>
              <a:ext uri="{FF2B5EF4-FFF2-40B4-BE49-F238E27FC236}">
                <a16:creationId xmlns:a16="http://schemas.microsoft.com/office/drawing/2014/main" id="{CBCE85FC-0126-D45C-F593-9F7FB73466E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00" y="2219547"/>
            <a:ext cx="3271278" cy="61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946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F3C82-4566-A9F8-51C6-72A669BC5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7CF029-E1E7-466C-A469-564142F64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04738C-570B-1A3D-CAA5-4FFD8302D6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2C20C9-099A-D6B1-AD4C-508AF1C18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BB6523C-8134-48DF-2AE7-8A7D6FFD2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F06C780F-721A-5D5F-0C78-C8F2327FCA72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slide is still work in progress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D03DF78-638D-298E-1AC3-C7553882BF9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00" y="2219547"/>
            <a:ext cx="3271278" cy="6111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59A5C5B-F722-67B4-E432-0D92EB9AEC8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8" y="1265736"/>
            <a:ext cx="4672989" cy="59077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AD177FF-5661-73BB-DD20-28CB1921E80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74" y="3074470"/>
            <a:ext cx="6694234" cy="61256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E68F204-29CA-9041-BF44-89473694A77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91" y="4148345"/>
            <a:ext cx="2374536" cy="279331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0E945A6E-F36B-DF12-8629-36FF38B7F40B}"/>
              </a:ext>
            </a:extLst>
          </p:cNvPr>
          <p:cNvSpPr/>
          <p:nvPr/>
        </p:nvSpPr>
        <p:spPr>
          <a:xfrm>
            <a:off x="10673682" y="4148345"/>
            <a:ext cx="174845" cy="27933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F52128B2-58D0-7731-82FB-3DC10F9B3D27}"/>
              </a:ext>
            </a:extLst>
          </p:cNvPr>
          <p:cNvCxnSpPr>
            <a:cxnSpLocks/>
          </p:cNvCxnSpPr>
          <p:nvPr/>
        </p:nvCxnSpPr>
        <p:spPr>
          <a:xfrm>
            <a:off x="8883443" y="3433903"/>
            <a:ext cx="1224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03C5F9EC-9ABA-5F2D-4D43-252CA38FF146}"/>
              </a:ext>
            </a:extLst>
          </p:cNvPr>
          <p:cNvCxnSpPr>
            <a:cxnSpLocks/>
          </p:cNvCxnSpPr>
          <p:nvPr/>
        </p:nvCxnSpPr>
        <p:spPr>
          <a:xfrm>
            <a:off x="10761105" y="3429000"/>
            <a:ext cx="11291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A4DF68B6-8036-E414-0266-BD19E3DC6D33}"/>
              </a:ext>
            </a:extLst>
          </p:cNvPr>
          <p:cNvSpPr txBox="1"/>
          <p:nvPr/>
        </p:nvSpPr>
        <p:spPr>
          <a:xfrm>
            <a:off x="9244445" y="258835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439ABD2-B3AF-6942-4BE2-A8CC31C05C3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12" y="3782842"/>
            <a:ext cx="4648297" cy="203590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B3DBEA0-751E-D7FA-DB46-CAB92FF4426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2184377"/>
            <a:ext cx="2987673" cy="830072"/>
          </a:xfrm>
          <a:prstGeom prst="rect">
            <a:avLst/>
          </a:prstGeom>
          <a:ln w="63500">
            <a:gradFill>
              <a:gsLst>
                <a:gs pos="91000">
                  <a:schemeClr val="accent1"/>
                </a:gs>
                <a:gs pos="15000">
                  <a:schemeClr val="accent1">
                    <a:lumMod val="20000"/>
                    <a:lumOff val="80000"/>
                  </a:schemeClr>
                </a:gs>
                <a:gs pos="21672">
                  <a:srgbClr val="78DBFF"/>
                </a:gs>
                <a:gs pos="39000">
                  <a:schemeClr val="accent1">
                    <a:lumMod val="45000"/>
                    <a:lumOff val="55000"/>
                  </a:schemeClr>
                </a:gs>
                <a:gs pos="61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</p:pic>
      <p:sp>
        <p:nvSpPr>
          <p:cNvPr id="15" name="Inhaltsplatzhalter 15">
            <a:extLst>
              <a:ext uri="{FF2B5EF4-FFF2-40B4-BE49-F238E27FC236}">
                <a16:creationId xmlns:a16="http://schemas.microsoft.com/office/drawing/2014/main" id="{A6FDEA97-E451-2338-05EB-056B62D95F74}"/>
              </a:ext>
            </a:extLst>
          </p:cNvPr>
          <p:cNvSpPr txBox="1">
            <a:spLocks/>
          </p:cNvSpPr>
          <p:nvPr/>
        </p:nvSpPr>
        <p:spPr>
          <a:xfrm>
            <a:off x="324524" y="1628775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Bogoliubov</a:t>
            </a:r>
            <a:r>
              <a:rPr lang="en-US" dirty="0"/>
              <a:t>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7015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FFFE8-D6C0-4601-1337-A0C3B618C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03F395-F38C-13E8-F869-5DCF19BA2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467A83-FC72-EB71-AC6B-B1168D5EAB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CC4BE4-B43C-4640-8CB0-CBCFA3236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CADA3C1-7DC1-BBA4-7CC8-A3556063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2CCA5896-52AB-A5C1-94BF-B47B0BEAA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 err="1"/>
              <a:t>Bogoliubov</a:t>
            </a:r>
            <a:r>
              <a:rPr lang="en-US" dirty="0"/>
              <a:t>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D0085976-326A-8A37-7FE4-D03CC33E7FBC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slide is still work in progress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CDC1B01-5194-2D35-4F42-157379A20D4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8" y="1265736"/>
            <a:ext cx="4672989" cy="59077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79E7A3D-D506-5BB7-E574-C7BBD1C833C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91" y="4148345"/>
            <a:ext cx="2374536" cy="279331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8CD5A500-7F95-B796-15D5-F5DE4EDCBBF6}"/>
              </a:ext>
            </a:extLst>
          </p:cNvPr>
          <p:cNvSpPr/>
          <p:nvPr/>
        </p:nvSpPr>
        <p:spPr>
          <a:xfrm>
            <a:off x="10706312" y="4148345"/>
            <a:ext cx="174845" cy="27933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7F4F920D-2609-6C9F-44DB-FCBEABFC1C6E}"/>
              </a:ext>
            </a:extLst>
          </p:cNvPr>
          <p:cNvSpPr txBox="1"/>
          <p:nvPr/>
        </p:nvSpPr>
        <p:spPr>
          <a:xfrm>
            <a:off x="9244445" y="258835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07AD5256-1420-3989-5F80-D00BFE36A97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2184377"/>
            <a:ext cx="2987673" cy="830072"/>
          </a:xfrm>
          <a:prstGeom prst="rect">
            <a:avLst/>
          </a:prstGeom>
          <a:ln w="63500">
            <a:gradFill>
              <a:gsLst>
                <a:gs pos="91000">
                  <a:schemeClr val="accent1"/>
                </a:gs>
                <a:gs pos="15000">
                  <a:schemeClr val="accent1">
                    <a:lumMod val="20000"/>
                    <a:lumOff val="80000"/>
                  </a:schemeClr>
                </a:gs>
                <a:gs pos="21672">
                  <a:srgbClr val="78DBFF"/>
                </a:gs>
                <a:gs pos="39000">
                  <a:schemeClr val="accent1">
                    <a:lumMod val="45000"/>
                    <a:lumOff val="55000"/>
                  </a:schemeClr>
                </a:gs>
                <a:gs pos="61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E9207C6-2E8B-2914-3A69-023A27D3428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480" y="3785678"/>
            <a:ext cx="1798874" cy="363640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AAF85058-A025-EB1B-48AB-3DB5FDFFD36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50" y="4925046"/>
            <a:ext cx="2551907" cy="61995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9CC7876-BF28-F540-7E36-501A0C5B588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00" y="2219547"/>
            <a:ext cx="3271278" cy="6111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168CD6A-6120-1271-D488-BC064A72CE8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74" y="3074470"/>
            <a:ext cx="6694234" cy="612567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B15BDFE-DD88-EF42-B800-BADDB45CCEBB}"/>
              </a:ext>
            </a:extLst>
          </p:cNvPr>
          <p:cNvCxnSpPr>
            <a:cxnSpLocks/>
          </p:cNvCxnSpPr>
          <p:nvPr/>
        </p:nvCxnSpPr>
        <p:spPr>
          <a:xfrm>
            <a:off x="8883443" y="3433903"/>
            <a:ext cx="1224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FE786EB-3CE7-23F7-0A92-6BD1708C59DD}"/>
              </a:ext>
            </a:extLst>
          </p:cNvPr>
          <p:cNvCxnSpPr>
            <a:cxnSpLocks/>
          </p:cNvCxnSpPr>
          <p:nvPr/>
        </p:nvCxnSpPr>
        <p:spPr>
          <a:xfrm>
            <a:off x="10761105" y="3429000"/>
            <a:ext cx="11291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9876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6C948-C5C9-A45B-6F6E-F0166F260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63DF10-7B2F-A502-5A7D-40626654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a Magnon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791543-9067-CD7E-5D72-567E635235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0" y="1772857"/>
            <a:ext cx="5568951" cy="4103687"/>
          </a:xfrm>
        </p:spPr>
        <p:txBody>
          <a:bodyPr/>
          <a:lstStyle/>
          <a:p>
            <a:r>
              <a:rPr lang="en-US" dirty="0"/>
              <a:t>Numerical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Integrate using the Landau Lifshitz Gilbert equation.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integration with Heun’s methods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B8C6E4-4E40-3B58-5844-27B414419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34FE07-AF2F-A4B7-679C-FAC93535A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4B647ED-357E-5F94-3F80-38EF5601A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07D3647-F2FE-8BEF-D580-21465A2D5F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1" y="847515"/>
            <a:ext cx="5367753" cy="135805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DDA98D-2062-B295-C078-3E6D5C1120A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4509120"/>
            <a:ext cx="143238" cy="11428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5C48742-5D99-66D0-EF62-C9899B1315CC}"/>
              </a:ext>
            </a:extLst>
          </p:cNvPr>
          <p:cNvSpPr txBox="1"/>
          <p:nvPr/>
        </p:nvSpPr>
        <p:spPr>
          <a:xfrm>
            <a:off x="1077340" y="5475530"/>
            <a:ext cx="256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hlinkClick r:id="rId7" action="ppaction://hlinkfile"/>
              </a:rPr>
              <a:t>Engine_LLG</a:t>
            </a:r>
            <a:r>
              <a:rPr lang="de-DE" dirty="0">
                <a:hlinkClick r:id="rId7" action="ppaction://hlinkfile"/>
              </a:rPr>
              <a:t>\</a:t>
            </a:r>
            <a:r>
              <a:rPr lang="de-DE" dirty="0" err="1">
                <a:hlinkClick r:id="rId7" action="ppaction://hlinkfile"/>
              </a:rPr>
              <a:t>Test.ipynb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9061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388E2-FC80-76FD-3667-90F099370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EFD405-3F0D-5C4D-BBF3-5CC2C65D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a Magnon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3B2D3B-4897-0CA9-7B19-309C76B1FC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0" y="1772857"/>
            <a:ext cx="5568951" cy="4103687"/>
          </a:xfrm>
        </p:spPr>
        <p:txBody>
          <a:bodyPr/>
          <a:lstStyle/>
          <a:p>
            <a:r>
              <a:rPr lang="en-US" dirty="0"/>
              <a:t>Numerical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Integrate using the Landau Lifshitz Gilbert equation.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integration with Heun’s methods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057282-BF77-F703-7F48-2F5C6B2F14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A7B748-E792-6B33-475E-D07F1B670D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3BC25C8-DD66-A754-448E-D5885E2ED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E88F6D6-0E56-91EA-0898-67328ECE145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1" y="847515"/>
            <a:ext cx="5367753" cy="135805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F2C42D9-3DB5-3538-5154-80B978F6BC3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4509120"/>
            <a:ext cx="143238" cy="11428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4FF3283-B356-2834-3FB6-3D575E5A0360}"/>
              </a:ext>
            </a:extLst>
          </p:cNvPr>
          <p:cNvSpPr txBox="1"/>
          <p:nvPr/>
        </p:nvSpPr>
        <p:spPr>
          <a:xfrm>
            <a:off x="1077340" y="5475530"/>
            <a:ext cx="256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hlinkClick r:id="rId7" action="ppaction://hlinkfile"/>
              </a:rPr>
              <a:t>Engine_LLG</a:t>
            </a:r>
            <a:r>
              <a:rPr lang="de-DE" dirty="0">
                <a:hlinkClick r:id="rId7" action="ppaction://hlinkfile"/>
              </a:rPr>
              <a:t>\</a:t>
            </a:r>
            <a:r>
              <a:rPr lang="de-DE" dirty="0" err="1">
                <a:hlinkClick r:id="rId7" action="ppaction://hlinkfile"/>
              </a:rPr>
              <a:t>Test.ipynb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42FF87E-A14D-22FE-264D-91070F6613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7968" y="2349649"/>
            <a:ext cx="5670466" cy="384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775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23BD7-CBAA-D5ED-EA22-492471699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8D598E-66A7-1A77-E019-F0F4E4FD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6ED634-A519-22C7-02BA-B4E79746FE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2522" y="1223296"/>
            <a:ext cx="5568951" cy="4103687"/>
          </a:xfrm>
        </p:spPr>
        <p:txBody>
          <a:bodyPr/>
          <a:lstStyle/>
          <a:p>
            <a:r>
              <a:rPr lang="en-US" dirty="0"/>
              <a:t>Current research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Easily obtain highly interesting dispersion relations.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be used for computing, without energy loss through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Joule heating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is ongoing research in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diodes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transitors</a:t>
            </a:r>
            <a:endParaRPr lang="en-US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  <a:p>
            <a:pPr lvl="1"/>
            <a:endParaRPr lang="en-US" dirty="0"/>
          </a:p>
          <a:p>
            <a:pPr lvl="1"/>
            <a:r>
              <a:rPr lang="en-US" dirty="0"/>
              <a:t>The most modern research even includes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Altermagnets</a:t>
            </a:r>
            <a:r>
              <a:rPr lang="en-US" dirty="0"/>
              <a:t>, which have distinct symmetry enforced properties regarding the dispersion in different directions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Topological magnons</a:t>
            </a:r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Squeezed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	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0A9593-A003-1448-8A95-7FAFFFDF5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Magnons</a:t>
            </a:r>
            <a:r>
              <a:rPr lang="de-DE" dirty="0"/>
              <a:t> in Ferromagnets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12FE39-96B8-C6DD-CF1C-6FA74FD6B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8FBF67E-B7B1-0A40-53D0-7A94A23D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0894D16-EC58-D558-5A88-070F289E07E6}"/>
              </a:ext>
            </a:extLst>
          </p:cNvPr>
          <p:cNvSpPr txBox="1"/>
          <p:nvPr/>
        </p:nvSpPr>
        <p:spPr>
          <a:xfrm>
            <a:off x="3250357" y="3303714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2048B71-5621-10A7-A065-12B340B8E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493" y="1707244"/>
            <a:ext cx="3454320" cy="189053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4C1B487-8005-5FFD-F126-AAB8E4A15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319" y="3881480"/>
            <a:ext cx="3089153" cy="189053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8162E0F-A691-0EFD-54F9-81D30B5C6C63}"/>
              </a:ext>
            </a:extLst>
          </p:cNvPr>
          <p:cNvSpPr txBox="1"/>
          <p:nvPr/>
        </p:nvSpPr>
        <p:spPr>
          <a:xfrm>
            <a:off x="8760296" y="5809943"/>
            <a:ext cx="3105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A.Chumak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Nature C. 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803D938-F01F-3011-02D5-C8869536F49D}"/>
              </a:ext>
            </a:extLst>
          </p:cNvPr>
          <p:cNvSpPr txBox="1"/>
          <p:nvPr/>
        </p:nvSpPr>
        <p:spPr>
          <a:xfrm>
            <a:off x="6523235" y="3705056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0E4B01E-57E4-D1BA-14FF-86A0919E4144}"/>
              </a:ext>
            </a:extLst>
          </p:cNvPr>
          <p:cNvSpPr txBox="1"/>
          <p:nvPr/>
        </p:nvSpPr>
        <p:spPr>
          <a:xfrm>
            <a:off x="3250357" y="3618256"/>
            <a:ext cx="3105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A.Chumak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Nature C.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B71C9FF-91D7-9212-0CD5-0D2FA3B2E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521" y="4072808"/>
            <a:ext cx="2900770" cy="191187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99FF4A5-B0E8-9AE0-94DB-1DE9ED1F4BA9}"/>
              </a:ext>
            </a:extLst>
          </p:cNvPr>
          <p:cNvSpPr txBox="1"/>
          <p:nvPr/>
        </p:nvSpPr>
        <p:spPr>
          <a:xfrm>
            <a:off x="2551888" y="5207255"/>
            <a:ext cx="3534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P.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McClarty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Annual Reviews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13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171-190, (2022)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59AB287-F4D2-5C9F-842C-9060D4A64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129" y="32792"/>
            <a:ext cx="3078960" cy="283327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C1ED0F33-14F7-87A4-59E6-1EC5BC8C09CD}"/>
              </a:ext>
            </a:extLst>
          </p:cNvPr>
          <p:cNvSpPr txBox="1"/>
          <p:nvPr/>
        </p:nvSpPr>
        <p:spPr>
          <a:xfrm>
            <a:off x="2551888" y="5507185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0C3A3EF-40F1-E721-868C-CACABBF507C5}"/>
              </a:ext>
            </a:extLst>
          </p:cNvPr>
          <p:cNvSpPr txBox="1"/>
          <p:nvPr/>
        </p:nvSpPr>
        <p:spPr>
          <a:xfrm>
            <a:off x="9301813" y="3011259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</p:spTree>
    <p:extLst>
      <p:ext uri="{BB962C8B-B14F-4D97-AF65-F5344CB8AC3E}">
        <p14:creationId xmlns:p14="http://schemas.microsoft.com/office/powerpoint/2010/main" val="1332448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Weiss</a:t>
            </a:r>
            <a:r>
              <a:rPr lang="de-DE" dirty="0"/>
              <a:t>-Model eines Ferromagneten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556792"/>
            <a:ext cx="5568951" cy="4103687"/>
          </a:xfrm>
        </p:spPr>
        <p:txBody>
          <a:bodyPr/>
          <a:lstStyle/>
          <a:p>
            <a:r>
              <a:rPr lang="de-DE" dirty="0"/>
              <a:t>Kritik</a:t>
            </a:r>
          </a:p>
          <a:p>
            <a:endParaRPr lang="de-DE" dirty="0"/>
          </a:p>
          <a:p>
            <a:pPr lvl="1"/>
            <a:r>
              <a:rPr lang="de-DE" dirty="0"/>
              <a:t>Selbst bei seiner Veröffentlichung bemängelt er die </a:t>
            </a:r>
            <a:r>
              <a:rPr lang="de-DE" dirty="0" err="1"/>
              <a:t>unphysikalische</a:t>
            </a:r>
            <a:r>
              <a:rPr lang="de-DE" dirty="0"/>
              <a:t> Größe des Feldes</a:t>
            </a:r>
          </a:p>
          <a:p>
            <a:pPr lvl="1"/>
            <a:r>
              <a:rPr lang="de-DE" i="1" dirty="0"/>
              <a:t>„Das Feld [der Atome] ist jedoch mehr als tausendmal schwächer als das Molekularfeld </a:t>
            </a:r>
            <a:r>
              <a:rPr lang="de-DE" dirty="0"/>
              <a:t>[…]</a:t>
            </a:r>
            <a:r>
              <a:rPr lang="de-DE" i="1" dirty="0"/>
              <a:t>. D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iese Interpretationsschwierigkeit </a:t>
            </a:r>
            <a:r>
              <a:rPr lang="de-DE" b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[soll] 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weniger als Einwand denn als Hinweis für die Suche nach neuen Hypothesen über den Aufbau des Atoms angesehen werden </a:t>
            </a:r>
            <a:r>
              <a:rPr lang="de-DE" b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[…]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  <a:r>
              <a:rPr lang="de-DE" i="1" dirty="0"/>
              <a:t>“ </a:t>
            </a:r>
          </a:p>
          <a:p>
            <a:endParaRPr lang="de-DE" dirty="0"/>
          </a:p>
          <a:p>
            <a:pPr lvl="2"/>
            <a:r>
              <a:rPr lang="de-DE" dirty="0"/>
              <a:t>Model war dennoch auf den Prinzipien der statistischen Physik begründet und </a:t>
            </a:r>
            <a:r>
              <a:rPr lang="de-DE" i="1" dirty="0"/>
              <a:t>„formal befriedigend“.</a:t>
            </a:r>
            <a:r>
              <a:rPr lang="de-DE" dirty="0"/>
              <a:t>(Heisenberg)</a:t>
            </a:r>
          </a:p>
          <a:p>
            <a:pPr lvl="2"/>
            <a:r>
              <a:rPr lang="de-DE" dirty="0"/>
              <a:t>Model war erfolgreich, nur die großen Felder sorgten für Unmut. 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1252" y="1556792"/>
            <a:ext cx="5568949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30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07418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82E26D23-0095-794C-C0C7-0BB718CA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6EE745D-F01B-AF52-17A0-24349647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6DD571-8160-8016-4915-5D769C10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B5DF5A3-6FBF-405C-E6EA-9DD58A945575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0859EDA-D88E-1CA2-706C-DD9325DBC56E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30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Betrachten wir zwei Elektronen (eines Atoms)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Wir definieren </a:t>
            </a:r>
            <a:r>
              <a:rPr lang="de-DE" dirty="0" err="1"/>
              <a:t>qi</a:t>
            </a:r>
            <a:r>
              <a:rPr lang="de-DE" dirty="0"/>
              <a:t> = </a:t>
            </a:r>
            <a:r>
              <a:rPr lang="de-DE" b="1" dirty="0" err="1"/>
              <a:t>r</a:t>
            </a:r>
            <a:r>
              <a:rPr lang="de-DE" dirty="0" err="1"/>
              <a:t>i,si</a:t>
            </a:r>
            <a:r>
              <a:rPr lang="de-DE" dirty="0"/>
              <a:t>        mit</a:t>
            </a:r>
          </a:p>
          <a:p>
            <a:pPr lvl="2"/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BF99DD7-AB45-A200-0B91-25FDA9B0FC0D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93A85D4-F269-8401-2891-109C562A0C9A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252B0FD-F28D-27C3-E1D3-FB962BC1FEAB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EBB0269-3FDB-6DB1-F8DC-A5A2AC8E7052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1BC076E7-6B15-D052-C2AF-D53869FFE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6058" y="4389864"/>
            <a:ext cx="1057902" cy="31919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6C58C85-B077-F515-E08F-C3B08E2FD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3579" y="4405445"/>
            <a:ext cx="881240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165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82E26D23-0095-794C-C0C7-0BB718CA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6EE745D-F01B-AF52-17A0-24349647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6DD571-8160-8016-4915-5D769C10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B5DF5A3-6FBF-405C-E6EA-9DD58A945575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0859EDA-D88E-1CA2-706C-DD9325DBC56E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20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Betrachten wir zwei Elektronen (eines Atoms)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BF99DD7-AB45-A200-0B91-25FDA9B0FC0D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93A85D4-F269-8401-2891-109C562A0C9A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252B0FD-F28D-27C3-E1D3-FB962BC1FEAB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EBB0269-3FDB-6DB1-F8DC-A5A2AC8E7052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5800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D112D-DEF5-99B8-99F3-145752A5E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AA66C-2064-FDA2-BDC4-E870F5D44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17CA09-E66A-BD7B-2843-3FF7405D5D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8BD7CA-358F-86E5-D343-D58E551E3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7361CA-3865-DDC7-3E8E-F75C603CC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EA1669-1374-F55E-F5CF-8BC0E3F6B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E52AA360-24E2-C6FE-6BC2-E796114E157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37" y="1068391"/>
            <a:ext cx="6217197" cy="2175601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E79B407F-07AA-99C6-BA76-F73C3025ABD6}"/>
              </a:ext>
            </a:extLst>
          </p:cNvPr>
          <p:cNvSpPr txBox="1"/>
          <p:nvPr/>
        </p:nvSpPr>
        <p:spPr>
          <a:xfrm>
            <a:off x="7787959" y="3565079"/>
            <a:ext cx="317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298DBEE-D829-E570-19E2-79FEF7BA4E91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13E838D5-3757-C92C-51FA-27AAD1E6A6A8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787CF50-446E-2984-0234-8F6C3EC16E45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00CF6BE-F1CB-BE8B-F5D3-09DF9588DC9E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F055525-3FB3-D819-7832-2FE967A5E5D9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EF403D3-8CA7-A0C4-EB3B-D1EC54AECA28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47FA51B-36E9-B930-AE19-35E537552A3A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2CDA72D-5427-2260-62F1-CC0CDE74D369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BDFAEAB-2567-F5F8-4802-5A84C0A0A280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BA8858-0C69-6AEA-C0D5-921F3FDC2A1C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21136BAF-A0BD-C093-4BAB-9D93718ED7E7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86BFFB0-C34A-9CD5-8778-AFB61F4327F8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DB0045C-CB60-2EE2-14C3-2B603D8CAD8E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6C09EFE5-A434-B478-6FD7-C55596F410AA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C090D2FB-B26C-B2A1-276B-38C820C217E1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B40C59F4-DB7B-0BE0-F6B9-1A4E9ADF4FEA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8A115529-FAB7-7C84-5B44-E2EAA4523986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DFB8510-E6ED-61F4-E8E9-7B67E1C682E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BD743F64-C53A-2C53-8599-ACCCE3CBA60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FDABEE2-63C8-C2F8-31E7-58B60D0D9A2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26" y="2424345"/>
            <a:ext cx="2168381" cy="254476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F59A7F0-9BE3-09E8-1C5E-22CDA4E7A64A}"/>
              </a:ext>
            </a:extLst>
          </p:cNvPr>
          <p:cNvCxnSpPr>
            <a:cxnSpLocks/>
          </p:cNvCxnSpPr>
          <p:nvPr/>
        </p:nvCxnSpPr>
        <p:spPr>
          <a:xfrm flipV="1">
            <a:off x="811222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370684A-11D3-5D3F-4538-160D73D8FD0F}"/>
              </a:ext>
            </a:extLst>
          </p:cNvPr>
          <p:cNvCxnSpPr>
            <a:cxnSpLocks/>
          </p:cNvCxnSpPr>
          <p:nvPr/>
        </p:nvCxnSpPr>
        <p:spPr>
          <a:xfrm flipV="1">
            <a:off x="861628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F260FF5-8762-D4AC-8B41-DE15FDA79BBF}"/>
              </a:ext>
            </a:extLst>
          </p:cNvPr>
          <p:cNvCxnSpPr>
            <a:cxnSpLocks/>
          </p:cNvCxnSpPr>
          <p:nvPr/>
        </p:nvCxnSpPr>
        <p:spPr>
          <a:xfrm flipV="1">
            <a:off x="919234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D173274-458D-D575-1122-796FDFA5FB98}"/>
              </a:ext>
            </a:extLst>
          </p:cNvPr>
          <p:cNvCxnSpPr>
            <a:cxnSpLocks/>
          </p:cNvCxnSpPr>
          <p:nvPr/>
        </p:nvCxnSpPr>
        <p:spPr>
          <a:xfrm flipV="1">
            <a:off x="969640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fik 31">
            <a:extLst>
              <a:ext uri="{FF2B5EF4-FFF2-40B4-BE49-F238E27FC236}">
                <a16:creationId xmlns:a16="http://schemas.microsoft.com/office/drawing/2014/main" id="{B6139FF4-1713-9DFE-CAD9-34729D02EF0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913" y="276586"/>
            <a:ext cx="375959" cy="246316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F99A735D-7A89-4113-5717-E0D8F94896D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432" y="746017"/>
            <a:ext cx="85333" cy="167619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CF0CD31E-3EE0-487C-3E74-5642D04F210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812" y="746017"/>
            <a:ext cx="104572" cy="1686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85600A12-B43C-97F9-7D9A-911B3635CBE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572" y="746016"/>
            <a:ext cx="109254" cy="174752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9B46139E-AB61-6445-458B-C1B5E830331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234" y="756221"/>
            <a:ext cx="117058" cy="171686"/>
          </a:xfrm>
          <a:prstGeom prst="rect">
            <a:avLst/>
          </a:prstGeom>
        </p:spPr>
      </p:pic>
      <p:pic>
        <p:nvPicPr>
          <p:cNvPr id="38" name="Grafik 37" descr="DNA Silhouette">
            <a:extLst>
              <a:ext uri="{FF2B5EF4-FFF2-40B4-BE49-F238E27FC236}">
                <a16:creationId xmlns:a16="http://schemas.microsoft.com/office/drawing/2014/main" id="{22D78E3A-4780-CE94-5DAF-52E8F614F1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400000">
            <a:off x="8782688" y="275133"/>
            <a:ext cx="246316" cy="576064"/>
          </a:xfrm>
          <a:prstGeom prst="rect">
            <a:avLst/>
          </a:prstGeom>
        </p:spPr>
      </p:pic>
      <p:pic>
        <p:nvPicPr>
          <p:cNvPr id="39" name="Grafik 38" descr="DNA Silhouette">
            <a:extLst>
              <a:ext uri="{FF2B5EF4-FFF2-40B4-BE49-F238E27FC236}">
                <a16:creationId xmlns:a16="http://schemas.microsoft.com/office/drawing/2014/main" id="{D53B66D6-635C-91A2-FEAD-8E9A04C5202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400000">
            <a:off x="8241094" y="311136"/>
            <a:ext cx="246316" cy="504057"/>
          </a:xfrm>
          <a:prstGeom prst="rect">
            <a:avLst/>
          </a:prstGeom>
        </p:spPr>
      </p:pic>
      <p:pic>
        <p:nvPicPr>
          <p:cNvPr id="40" name="Grafik 39" descr="DNA Silhouette">
            <a:extLst>
              <a:ext uri="{FF2B5EF4-FFF2-40B4-BE49-F238E27FC236}">
                <a16:creationId xmlns:a16="http://schemas.microsoft.com/office/drawing/2014/main" id="{266B7BAF-C4B2-FC68-A8CB-D711337DF03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400000">
            <a:off x="9321215" y="311136"/>
            <a:ext cx="246316" cy="504057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ADA069F9-1C03-6007-4D94-7A360BA136C2}"/>
              </a:ext>
            </a:extLst>
          </p:cNvPr>
          <p:cNvSpPr/>
          <p:nvPr/>
        </p:nvSpPr>
        <p:spPr>
          <a:xfrm>
            <a:off x="8130968" y="499170"/>
            <a:ext cx="452085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5A961C0A-9264-866D-A2E6-70ED4833AEE2}"/>
              </a:ext>
            </a:extLst>
          </p:cNvPr>
          <p:cNvSpPr/>
          <p:nvPr/>
        </p:nvSpPr>
        <p:spPr>
          <a:xfrm>
            <a:off x="9218330" y="488390"/>
            <a:ext cx="459327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59277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22531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lvl="3"/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 (q_1,q_2) = Phi (r_1,r_2) * xi (s_1,s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5DDF2B8-BF9C-FE6A-4334-79358328A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C4E7427-B878-B6A6-73E8-685ED5B3F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8FCE523-9EE4-4219-F9AB-86720EF27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A4F4CB0-F62D-BBAC-E9ED-D6402622AE71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505D379-F5DA-D872-E19F-FDFEDE50F836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6FB9177D-16BD-B54D-AD1E-D29DA161A7D0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036EA0E8-8183-FAD7-4E3A-F132010F716D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32BB739E-847D-CCCC-BF02-ABA8FDB025AD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516AF679-CC44-5928-2B82-BA02F3B0CE0A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E358DD36-62FB-05F3-A012-782BB7F74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C66F8BB-44B1-2329-082B-0A41CBDB68CA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E9A167B-2505-1DEE-D5B3-F7CE7763C720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7786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65747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Psi(q_1,q_2)  = psi_1(q_1) * psi_2(q_2)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3"/>
            <a:r>
              <a:rPr lang="de-DE" dirty="0"/>
              <a:t>Daraus folgen zwei Fälle</a:t>
            </a:r>
          </a:p>
          <a:p>
            <a:pPr lvl="2"/>
            <a:r>
              <a:rPr lang="de-DE" dirty="0">
                <a:solidFill>
                  <a:schemeClr val="bg1"/>
                </a:solidFill>
              </a:rPr>
              <a:t>Phi (r_1,r_2) =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B319812A-DCCF-291A-A026-FB132CA8E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19" y="4748408"/>
            <a:ext cx="5524706" cy="7405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57015D7-C964-3D54-252C-78A44347F5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85042" y="3449493"/>
            <a:ext cx="506082" cy="361486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325086FF-1ADA-F94D-3BB2-19855CB66A40}"/>
              </a:ext>
            </a:extLst>
          </p:cNvPr>
          <p:cNvSpPr/>
          <p:nvPr/>
        </p:nvSpPr>
        <p:spPr>
          <a:xfrm>
            <a:off x="14808968" y="291015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A7E94282-22B5-4B81-378B-0B601061B33A}"/>
              </a:ext>
            </a:extLst>
          </p:cNvPr>
          <p:cNvSpPr/>
          <p:nvPr/>
        </p:nvSpPr>
        <p:spPr>
          <a:xfrm>
            <a:off x="15838925" y="291015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A64AE8C-46EE-5155-605B-07CB6E1F89E9}"/>
              </a:ext>
            </a:extLst>
          </p:cNvPr>
          <p:cNvSpPr/>
          <p:nvPr/>
        </p:nvSpPr>
        <p:spPr>
          <a:xfrm>
            <a:off x="13554490" y="334220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07B19BAD-2DFC-2B59-0134-9D8C8C12D55D}"/>
              </a:ext>
            </a:extLst>
          </p:cNvPr>
          <p:cNvSpPr/>
          <p:nvPr/>
        </p:nvSpPr>
        <p:spPr>
          <a:xfrm>
            <a:off x="16868883" y="291015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70F6BB2A-F322-6B06-1B94-661301C45E1E}"/>
              </a:ext>
            </a:extLst>
          </p:cNvPr>
          <p:cNvSpPr/>
          <p:nvPr/>
        </p:nvSpPr>
        <p:spPr>
          <a:xfrm>
            <a:off x="13554490" y="399074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19924FB2-412E-BBFE-9C86-5411BB29D7E0}"/>
              </a:ext>
            </a:extLst>
          </p:cNvPr>
          <p:cNvSpPr/>
          <p:nvPr/>
        </p:nvSpPr>
        <p:spPr>
          <a:xfrm>
            <a:off x="13554490" y="463627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E24CDFA6-43A5-9D54-4127-EB6C5E57B9FC}"/>
              </a:ext>
            </a:extLst>
          </p:cNvPr>
          <p:cNvSpPr/>
          <p:nvPr/>
        </p:nvSpPr>
        <p:spPr>
          <a:xfrm>
            <a:off x="13554490" y="527877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6EAACD21-E401-0F6A-997E-764C1AEDCB45}"/>
              </a:ext>
            </a:extLst>
          </p:cNvPr>
          <p:cNvSpPr/>
          <p:nvPr/>
        </p:nvSpPr>
        <p:spPr>
          <a:xfrm rot="10800000">
            <a:off x="13154781" y="333787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73B6C8F1-A86B-CAE6-3E1F-7AE649C1601E}"/>
              </a:ext>
            </a:extLst>
          </p:cNvPr>
          <p:cNvSpPr/>
          <p:nvPr/>
        </p:nvSpPr>
        <p:spPr>
          <a:xfrm>
            <a:off x="14808968" y="334220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BB4C18AF-0C72-E444-8741-A45D17CFAE70}"/>
              </a:ext>
            </a:extLst>
          </p:cNvPr>
          <p:cNvSpPr/>
          <p:nvPr/>
        </p:nvSpPr>
        <p:spPr>
          <a:xfrm>
            <a:off x="14830624" y="398985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E61B6757-1A45-EBFB-BD10-9648E1549D44}"/>
              </a:ext>
            </a:extLst>
          </p:cNvPr>
          <p:cNvSpPr/>
          <p:nvPr/>
        </p:nvSpPr>
        <p:spPr>
          <a:xfrm>
            <a:off x="14830624" y="463627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0A2E5EC8-E09E-4452-0CE2-9C371D6161CF}"/>
              </a:ext>
            </a:extLst>
          </p:cNvPr>
          <p:cNvSpPr/>
          <p:nvPr/>
        </p:nvSpPr>
        <p:spPr>
          <a:xfrm>
            <a:off x="14830624" y="528648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4C9FA696-BBCC-8181-B900-1D6E9C0E6A74}"/>
              </a:ext>
            </a:extLst>
          </p:cNvPr>
          <p:cNvSpPr/>
          <p:nvPr/>
        </p:nvSpPr>
        <p:spPr>
          <a:xfrm>
            <a:off x="15839087" y="334220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F8D936BB-ED33-E15D-2D69-FA204011CF89}"/>
              </a:ext>
            </a:extLst>
          </p:cNvPr>
          <p:cNvSpPr/>
          <p:nvPr/>
        </p:nvSpPr>
        <p:spPr>
          <a:xfrm>
            <a:off x="15860743" y="398985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603A55B7-1604-A232-F23E-E6B1F3F27E35}"/>
              </a:ext>
            </a:extLst>
          </p:cNvPr>
          <p:cNvSpPr/>
          <p:nvPr/>
        </p:nvSpPr>
        <p:spPr>
          <a:xfrm>
            <a:off x="15860743" y="463627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ABA3FF75-4D07-1B00-EE21-D7DE313F0003}"/>
              </a:ext>
            </a:extLst>
          </p:cNvPr>
          <p:cNvSpPr/>
          <p:nvPr/>
        </p:nvSpPr>
        <p:spPr>
          <a:xfrm>
            <a:off x="15860743" y="528648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0798C842-8CA1-FF19-148A-F45CD3024581}"/>
                  </a:ext>
                </a:extLst>
              </p:cNvPr>
              <p:cNvSpPr/>
              <p:nvPr/>
            </p:nvSpPr>
            <p:spPr>
              <a:xfrm>
                <a:off x="16868882" y="334220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0798C842-8CA1-FF19-148A-F45CD30245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8882" y="334220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5D36D320-A10C-62EB-6838-F5CB85AC5A1F}"/>
                  </a:ext>
                </a:extLst>
              </p:cNvPr>
              <p:cNvSpPr/>
              <p:nvPr/>
            </p:nvSpPr>
            <p:spPr>
              <a:xfrm>
                <a:off x="16890538" y="398985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5D36D320-A10C-62EB-6838-F5CB85AC5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3989855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CF2B1051-DD30-03A4-5323-1FE6EFA810AB}"/>
                  </a:ext>
                </a:extLst>
              </p:cNvPr>
              <p:cNvSpPr/>
              <p:nvPr/>
            </p:nvSpPr>
            <p:spPr>
              <a:xfrm>
                <a:off x="16890538" y="463627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CF2B1051-DD30-03A4-5323-1FE6EFA810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4636270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C48C6DA8-6D85-270C-B0BC-B4C5F1C4BE86}"/>
                  </a:ext>
                </a:extLst>
              </p:cNvPr>
              <p:cNvSpPr/>
              <p:nvPr/>
            </p:nvSpPr>
            <p:spPr>
              <a:xfrm>
                <a:off x="16890538" y="528648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C48C6DA8-6D85-270C-B0BC-B4C5F1C4BE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5286487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feld 28">
            <a:extLst>
              <a:ext uri="{FF2B5EF4-FFF2-40B4-BE49-F238E27FC236}">
                <a16:creationId xmlns:a16="http://schemas.microsoft.com/office/drawing/2014/main" id="{405EDD4E-677B-D2EC-BD53-F139131EA22A}"/>
              </a:ext>
            </a:extLst>
          </p:cNvPr>
          <p:cNvSpPr txBox="1"/>
          <p:nvPr/>
        </p:nvSpPr>
        <p:spPr>
          <a:xfrm>
            <a:off x="12402962" y="523487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EE53E20-FEB1-563F-AF99-2DDEFD90FB3D}"/>
              </a:ext>
            </a:extLst>
          </p:cNvPr>
          <p:cNvSpPr txBox="1"/>
          <p:nvPr/>
        </p:nvSpPr>
        <p:spPr>
          <a:xfrm>
            <a:off x="12405286" y="401894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21F82352-E6BC-75F4-61B8-B0967D8F46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585792" y="4109421"/>
            <a:ext cx="1054740" cy="346594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5E209924-61C8-D9E7-1582-4FB953394F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74131" y="5407117"/>
            <a:ext cx="1056652" cy="34632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4BFBCE01-9A5A-E0CA-0ACC-A1B0DEC3C7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918058" y="4758183"/>
            <a:ext cx="346250" cy="304280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65DEAB4-4091-3EA5-BD51-7DA8DA680027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fik 36">
            <a:extLst>
              <a:ext uri="{FF2B5EF4-FFF2-40B4-BE49-F238E27FC236}">
                <a16:creationId xmlns:a16="http://schemas.microsoft.com/office/drawing/2014/main" id="{A98A3C04-C8A1-5BE9-06A6-140577FA958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17902E33-9A39-F1AD-0A6D-542C31004DB4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6376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62" y="3463943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68257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Psi(q_1,q_2)  = psi_1(q_1) * psi_2(q_2)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3"/>
            <a:r>
              <a:rPr lang="de-DE" dirty="0"/>
              <a:t>Daraus folgen zwei Fälle</a:t>
            </a:r>
          </a:p>
          <a:p>
            <a:pPr lvl="2"/>
            <a:r>
              <a:rPr lang="de-DE" dirty="0">
                <a:solidFill>
                  <a:schemeClr val="bg1"/>
                </a:solidFill>
              </a:rPr>
              <a:t>Phi (r_1,r_2) =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879088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09045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24610" y="335665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39003" y="292460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24610" y="400519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24610" y="465072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24610" y="529322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24901" y="335232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879088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00744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00744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00744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09207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30863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30863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30863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473082" y="524932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475406" y="403339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55912" y="4123871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44251" y="5421567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88178" y="4772633"/>
            <a:ext cx="346250" cy="304280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4F606C94-3FF2-FB72-7D49-009B611C500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4414" y="4686424"/>
            <a:ext cx="3602151" cy="1213600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A3CB170F-5C25-2F54-6FB2-B25C97D925B9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fik 48">
            <a:extLst>
              <a:ext uri="{FF2B5EF4-FFF2-40B4-BE49-F238E27FC236}">
                <a16:creationId xmlns:a16="http://schemas.microsoft.com/office/drawing/2014/main" id="{A9980EE4-5B49-0D65-3DDC-D7CAEAC890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F7D8765-DE71-42AE-13EB-C8FE70D3F83C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2799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62" y="3463943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Hamiltonian</a:t>
            </a:r>
            <a:r>
              <a:rPr lang="de-DE" dirty="0"/>
              <a:t> </a:t>
            </a:r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2	         „nur“ eine Coulomb Wechselwirkung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Gesamtenergie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T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879088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09045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24610" y="335665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39003" y="292460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24610" y="400519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24610" y="465072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24610" y="529322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24901" y="335232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879088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00744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00744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00744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09207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30863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30863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30863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473082" y="524932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475406" y="403339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5912" y="4123871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44251" y="5421567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88178" y="4772633"/>
            <a:ext cx="346250" cy="30428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44C8624-E92A-9D00-66A1-8D6768144F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0627" y="2839132"/>
            <a:ext cx="3551702" cy="39034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01940AD-3DAD-5693-23CA-B6ECE3C379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9699" y="3409731"/>
            <a:ext cx="1032306" cy="59348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A48A337-2C32-E797-D547-61184DF659A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35260" y="4276946"/>
            <a:ext cx="2000032" cy="606846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FB5DEC36-0EFA-4F7D-5E87-A8B4E62CE73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31131" y="-4879772"/>
            <a:ext cx="5116564" cy="4680150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9DFF0FC3-7DBA-D389-92E3-E9099D352310}"/>
              </a:ext>
            </a:extLst>
          </p:cNvPr>
          <p:cNvSpPr/>
          <p:nvPr/>
        </p:nvSpPr>
        <p:spPr>
          <a:xfrm>
            <a:off x="47328" y="4883792"/>
            <a:ext cx="672371" cy="88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5418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394" y="3448552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Hamiltonian</a:t>
            </a:r>
            <a:r>
              <a:rPr lang="de-DE" dirty="0"/>
              <a:t> </a:t>
            </a:r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2	         „nur“ eine Coulomb Wechselwirkung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Gesamtenergie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T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59320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889277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04842" y="334126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19235" y="2909216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04842" y="398980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04842" y="463532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04842" y="527783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05133" y="3336933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59320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880976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880976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880976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889439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11095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11095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11095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53314" y="5233934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55638" y="4018002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36144" y="4108480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24483" y="5406176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68410" y="4757242"/>
            <a:ext cx="346250" cy="30428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44C8624-E92A-9D00-66A1-8D6768144F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0627" y="2839132"/>
            <a:ext cx="3551702" cy="39034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01940AD-3DAD-5693-23CA-B6ECE3C379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9699" y="3409731"/>
            <a:ext cx="1032306" cy="59348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A48A337-2C32-E797-D547-61184DF659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35260" y="4276946"/>
            <a:ext cx="2000032" cy="606846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EB52909B-A908-9752-AB78-233CB716BB4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9699" y="4905000"/>
            <a:ext cx="2775168" cy="343826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F2852278-B7CD-4F46-B8A3-C606B8CB264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8914" y="5460127"/>
            <a:ext cx="2876738" cy="286392"/>
          </a:xfrm>
          <a:prstGeom prst="rect">
            <a:avLst/>
          </a:prstGeom>
        </p:spPr>
      </p:pic>
      <p:sp>
        <p:nvSpPr>
          <p:cNvPr id="48" name="Textfeld 47">
            <a:extLst>
              <a:ext uri="{FF2B5EF4-FFF2-40B4-BE49-F238E27FC236}">
                <a16:creationId xmlns:a16="http://schemas.microsoft.com/office/drawing/2014/main" id="{E3BD902F-5AB1-49D7-5303-B4BFB283589C}"/>
              </a:ext>
            </a:extLst>
          </p:cNvPr>
          <p:cNvSpPr txBox="1"/>
          <p:nvPr/>
        </p:nvSpPr>
        <p:spPr>
          <a:xfrm>
            <a:off x="8006844" y="5526321"/>
            <a:ext cx="28905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S.Chikazumi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Physics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Ferromagnetism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(2009)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EAA9BE96-0917-C8B2-D9E2-F6FB03D66E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88088" y="726026"/>
            <a:ext cx="5116564" cy="4680150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BA6FBBAA-60B4-323C-F9D5-EEF52543F7F0}"/>
              </a:ext>
            </a:extLst>
          </p:cNvPr>
          <p:cNvSpPr/>
          <p:nvPr/>
        </p:nvSpPr>
        <p:spPr>
          <a:xfrm>
            <a:off x="-670318" y="4843498"/>
            <a:ext cx="672371" cy="88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5016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394" y="3448552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Gibt eine 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Energiedifferenz zwischen dem </a:t>
            </a:r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Singlett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 und dem Triplett </a:t>
            </a:r>
            <a:r>
              <a:rPr lang="de-DE" dirty="0"/>
              <a:t>Zustand basierend auf der </a:t>
            </a: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Coulombenergie</a:t>
            </a:r>
            <a:r>
              <a:rPr lang="de-DE" dirty="0"/>
              <a:t> und der 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asymmetrischen Wellenfunktion</a:t>
            </a:r>
            <a:r>
              <a:rPr lang="de-DE" dirty="0"/>
              <a:t>.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Abhängig vom Überlapp der Wellenfunktionen</a:t>
            </a:r>
          </a:p>
          <a:p>
            <a:pPr lvl="3"/>
            <a:r>
              <a:rPr lang="de-DE" dirty="0"/>
              <a:t>Eisen/Nickel-Salz Lösungen sind nicht ferromagnetisch</a:t>
            </a:r>
          </a:p>
          <a:p>
            <a:pPr lvl="3"/>
            <a:endParaRPr lang="de-DE" dirty="0"/>
          </a:p>
          <a:p>
            <a:pPr lvl="2"/>
            <a:r>
              <a:rPr lang="de-DE" dirty="0"/>
              <a:t>Je nach Situation ist entweder der Triplett oder der </a:t>
            </a:r>
            <a:r>
              <a:rPr lang="de-DE" dirty="0" err="1"/>
              <a:t>Singlett</a:t>
            </a:r>
            <a:r>
              <a:rPr lang="de-DE" dirty="0"/>
              <a:t> Zustand energetisch günstiger</a:t>
            </a:r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59320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889277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04842" y="334126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19235" y="2909216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04842" y="398980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04842" y="463532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04842" y="527783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05133" y="3336933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59320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880976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880976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880976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889439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11095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11095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11095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53314" y="5233934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55638" y="4018002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36144" y="4108480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24483" y="5406176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68410" y="4757242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087F5769-5FA1-6751-7C23-84864DA50B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7848" y="2829981"/>
            <a:ext cx="7740689" cy="69095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9DE52A2-9E10-0472-452D-33CC13A273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09995" y="7261686"/>
            <a:ext cx="5116564" cy="4680150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664A9224-F908-67C9-1AC2-E51CC7D68DB7}"/>
              </a:ext>
            </a:extLst>
          </p:cNvPr>
          <p:cNvSpPr txBox="1"/>
          <p:nvPr/>
        </p:nvSpPr>
        <p:spPr>
          <a:xfrm>
            <a:off x="2855640" y="5233934"/>
            <a:ext cx="2704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</p:spTree>
    <p:extLst>
      <p:ext uri="{BB962C8B-B14F-4D97-AF65-F5344CB8AC3E}">
        <p14:creationId xmlns:p14="http://schemas.microsoft.com/office/powerpoint/2010/main" val="2951182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</a:p>
          <a:p>
            <a:pPr lvl="3"/>
            <a:r>
              <a:rPr lang="de-DE" dirty="0"/>
              <a:t>Zur Unterscheidung von T u. S geht sowohl S</a:t>
            </a:r>
            <a:r>
              <a:rPr lang="de-DE" baseline="30000" dirty="0"/>
              <a:t>2</a:t>
            </a:r>
            <a:r>
              <a:rPr lang="de-DE" dirty="0"/>
              <a:t> und 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>
            <a:extLst>
              <a:ext uri="{FF2B5EF4-FFF2-40B4-BE49-F238E27FC236}">
                <a16:creationId xmlns:a16="http://schemas.microsoft.com/office/drawing/2014/main" id="{E6301A2A-4754-3A6F-1DED-3D3A57AB12A7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126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</a:p>
          <a:p>
            <a:pPr lvl="3"/>
            <a:r>
              <a:rPr lang="de-DE" dirty="0"/>
              <a:t>Zur Unterscheidung von T u. S geht sowohl S</a:t>
            </a:r>
            <a:r>
              <a:rPr lang="de-DE" baseline="30000" dirty="0"/>
              <a:t>2</a:t>
            </a:r>
            <a:r>
              <a:rPr lang="de-DE" dirty="0"/>
              <a:t> und 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5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6</a:t>
            </a:r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E0D3CFFD-1AD6-8D05-5DAF-8B616E6209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3953" y="4558759"/>
            <a:ext cx="3851618" cy="64621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2094E236-EA9F-310D-52A9-FA7548B81C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3953" y="5343048"/>
            <a:ext cx="2520662" cy="990652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E6301A2A-4754-3A6F-1DED-3D3A57AB12A7}"/>
              </a:ext>
            </a:extLst>
          </p:cNvPr>
          <p:cNvPicPr>
            <a:picLocks/>
          </p:cNvPicPr>
          <p:nvPr/>
        </p:nvPicPr>
        <p:blipFill rotWithShape="1">
          <a:blip r:embed="rId12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56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7A63513-9A38-773B-CBCE-D9D443716A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622" y="4006488"/>
            <a:ext cx="4494048" cy="52847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601A364-68F5-53B7-8F41-0F2F967B9725}"/>
              </a:ext>
            </a:extLst>
          </p:cNvPr>
          <p:cNvPicPr>
            <a:picLocks/>
          </p:cNvPicPr>
          <p:nvPr/>
        </p:nvPicPr>
        <p:blipFill rotWithShape="1">
          <a:blip r:embed="rId15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820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7A63513-9A38-773B-CBCE-D9D443716A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622" y="4006488"/>
            <a:ext cx="4494048" cy="52847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D5E90AE-EA24-798A-225A-31674B521AE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1730" y="4028798"/>
            <a:ext cx="4458744" cy="761752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56A2F4A8-95B3-5089-6A48-52E3505BCC78}"/>
              </a:ext>
            </a:extLst>
          </p:cNvPr>
          <p:cNvPicPr>
            <a:picLocks/>
          </p:cNvPicPr>
          <p:nvPr/>
        </p:nvPicPr>
        <p:blipFill rotWithShape="1">
          <a:blip r:embed="rId16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91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F43BB-0C1B-26D9-A373-832E44864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DAD82-03D7-55D6-63FE-56AF2DFA0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1960FA-719F-2E55-609D-B9B7631130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 eigenstate, with the eigenenergy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1E8BA9-9B0C-882B-D398-0C962B0BAE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Magnons</a:t>
            </a:r>
            <a:r>
              <a:rPr lang="de-DE" dirty="0"/>
              <a:t> in Ferromagnets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A8C33B-3A8A-3623-9D83-2A81EC4281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5B28643-B7E4-CDDD-9DCE-535878AFF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41371C9-C707-E3B9-E85F-876258ADA40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26" y="2424345"/>
            <a:ext cx="2168381" cy="254476"/>
          </a:xfrm>
          <a:prstGeom prst="rect">
            <a:avLst/>
          </a:prstGeom>
        </p:spPr>
      </p:pic>
      <p:pic>
        <p:nvPicPr>
          <p:cNvPr id="116" name="Grafik 115">
            <a:extLst>
              <a:ext uri="{FF2B5EF4-FFF2-40B4-BE49-F238E27FC236}">
                <a16:creationId xmlns:a16="http://schemas.microsoft.com/office/drawing/2014/main" id="{81F58F03-F217-8BCB-F5D3-E6770AC615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28" y="4143443"/>
            <a:ext cx="6363739" cy="112729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199A906-B33A-58EB-041B-47B60CD4DD8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693" y="3653208"/>
            <a:ext cx="269714" cy="213333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271CE96F-82F0-985D-2389-C45F17DB4547}"/>
              </a:ext>
            </a:extLst>
          </p:cNvPr>
          <p:cNvSpPr txBox="1"/>
          <p:nvPr/>
        </p:nvSpPr>
        <p:spPr>
          <a:xfrm>
            <a:off x="7787959" y="3565079"/>
            <a:ext cx="317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E8FFE57-39B4-C1AA-F0F0-631B3057AFF5}"/>
              </a:ext>
            </a:extLst>
          </p:cNvPr>
          <p:cNvCxnSpPr>
            <a:cxnSpLocks/>
          </p:cNvCxnSpPr>
          <p:nvPr/>
        </p:nvCxnSpPr>
        <p:spPr>
          <a:xfrm flipV="1">
            <a:off x="811222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1EFDEC2-AB23-1A36-1599-547741DBC0D7}"/>
              </a:ext>
            </a:extLst>
          </p:cNvPr>
          <p:cNvCxnSpPr>
            <a:cxnSpLocks/>
          </p:cNvCxnSpPr>
          <p:nvPr/>
        </p:nvCxnSpPr>
        <p:spPr>
          <a:xfrm flipV="1">
            <a:off x="861628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8EDFD79-F854-6909-6CFA-FC9D4EA328AD}"/>
              </a:ext>
            </a:extLst>
          </p:cNvPr>
          <p:cNvCxnSpPr>
            <a:cxnSpLocks/>
          </p:cNvCxnSpPr>
          <p:nvPr/>
        </p:nvCxnSpPr>
        <p:spPr>
          <a:xfrm flipV="1">
            <a:off x="919234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17EFD2A-DA7C-D7B5-662C-22517CEC497B}"/>
              </a:ext>
            </a:extLst>
          </p:cNvPr>
          <p:cNvCxnSpPr>
            <a:cxnSpLocks/>
          </p:cNvCxnSpPr>
          <p:nvPr/>
        </p:nvCxnSpPr>
        <p:spPr>
          <a:xfrm flipV="1">
            <a:off x="969640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rafik 80">
            <a:extLst>
              <a:ext uri="{FF2B5EF4-FFF2-40B4-BE49-F238E27FC236}">
                <a16:creationId xmlns:a16="http://schemas.microsoft.com/office/drawing/2014/main" id="{2DA6C7DA-E45C-4A06-39E5-1D821B74EE4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913" y="276586"/>
            <a:ext cx="375959" cy="246316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A0A3E2D0-4624-6F66-8B8E-0460D3BFEB5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432" y="746017"/>
            <a:ext cx="85333" cy="167619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78FAC5E8-0BCE-F8A5-660C-991EDD725DA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812" y="746017"/>
            <a:ext cx="104572" cy="168620"/>
          </a:xfrm>
          <a:prstGeom prst="rect">
            <a:avLst/>
          </a:prstGeom>
        </p:spPr>
      </p:pic>
      <p:pic>
        <p:nvPicPr>
          <p:cNvPr id="77" name="Grafik 76">
            <a:extLst>
              <a:ext uri="{FF2B5EF4-FFF2-40B4-BE49-F238E27FC236}">
                <a16:creationId xmlns:a16="http://schemas.microsoft.com/office/drawing/2014/main" id="{66AE12DF-C63C-0D9A-9CC2-C3561C52F7B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572" y="746016"/>
            <a:ext cx="109254" cy="174752"/>
          </a:xfrm>
          <a:prstGeom prst="rect">
            <a:avLst/>
          </a:prstGeom>
        </p:spPr>
      </p:pic>
      <p:pic>
        <p:nvPicPr>
          <p:cNvPr id="79" name="Grafik 78">
            <a:extLst>
              <a:ext uri="{FF2B5EF4-FFF2-40B4-BE49-F238E27FC236}">
                <a16:creationId xmlns:a16="http://schemas.microsoft.com/office/drawing/2014/main" id="{E3DE2B2C-36A6-E456-DA45-5D089A9E7CB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234" y="756221"/>
            <a:ext cx="117058" cy="171686"/>
          </a:xfrm>
          <a:prstGeom prst="rect">
            <a:avLst/>
          </a:prstGeom>
        </p:spPr>
      </p:pic>
      <p:pic>
        <p:nvPicPr>
          <p:cNvPr id="83" name="Grafik 82" descr="DNA Silhouette">
            <a:extLst>
              <a:ext uri="{FF2B5EF4-FFF2-40B4-BE49-F238E27FC236}">
                <a16:creationId xmlns:a16="http://schemas.microsoft.com/office/drawing/2014/main" id="{CBD9DED7-B4DC-BC1E-F49B-4CBBBDABFCA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8782688" y="275133"/>
            <a:ext cx="246316" cy="576064"/>
          </a:xfrm>
          <a:prstGeom prst="rect">
            <a:avLst/>
          </a:prstGeom>
        </p:spPr>
      </p:pic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BD3C9A1C-E1CF-5956-F86F-84F7D18322E1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AF93C642-599C-2C81-FE92-FC4015D59731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1E738227-9F5C-60D2-17FB-9CF7236A9EF0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730416CE-01EC-8475-4C3C-0C173A037B02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1C12BBF3-BD62-DBB5-315B-DBDD7859785F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74C83D6E-1331-FB0F-BCAA-14E1757216A5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791D15D5-53B3-8244-4CE7-08C1ADE27D43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BB3342CC-73A1-3CC3-BCAA-B79D89EC1EB5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4D18CD28-D9F8-AED4-DF95-337E58C38610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3659ACE3-DC5E-401E-F7C4-51B1CCD4597F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55438ACA-F0C3-E846-7669-CDA703A28038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F0E4208D-DD38-0170-0712-2C548B39EDBC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676A40A1-EEA8-AC6A-18CD-082140167AC6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9C4AC7A7-F9B3-394E-A2F3-1FA6AFF1DD53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1E2A427C-2877-1C2A-E0B6-1A5183C81618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1BB870C6-FAE8-F562-5FA5-0B5D883550B0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37D540ED-48D3-A875-CE27-0E7B31075D8A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E3908283-E201-FBB4-090B-A4746F13FAB5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Grafik 90">
            <a:extLst>
              <a:ext uri="{FF2B5EF4-FFF2-40B4-BE49-F238E27FC236}">
                <a16:creationId xmlns:a16="http://schemas.microsoft.com/office/drawing/2014/main" id="{51F31F77-4B91-7852-4FE1-9231CBAD57E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93D67B97-039F-C131-FF8A-0BC1A7E8595F}"/>
              </a:ext>
            </a:extLst>
          </p:cNvPr>
          <p:cNvCxnSpPr>
            <a:cxnSpLocks/>
          </p:cNvCxnSpPr>
          <p:nvPr/>
        </p:nvCxnSpPr>
        <p:spPr>
          <a:xfrm flipV="1">
            <a:off x="2989901" y="4680326"/>
            <a:ext cx="815792" cy="19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>
            <a:extLst>
              <a:ext uri="{FF2B5EF4-FFF2-40B4-BE49-F238E27FC236}">
                <a16:creationId xmlns:a16="http://schemas.microsoft.com/office/drawing/2014/main" id="{69F1C8BF-B752-651D-F62E-2CC244A9AC04}"/>
              </a:ext>
            </a:extLst>
          </p:cNvPr>
          <p:cNvCxnSpPr>
            <a:cxnSpLocks/>
          </p:cNvCxnSpPr>
          <p:nvPr/>
        </p:nvCxnSpPr>
        <p:spPr>
          <a:xfrm>
            <a:off x="4130497" y="4680326"/>
            <a:ext cx="93610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E2165745-8C38-4FA2-7B74-C3649A07DE2F}"/>
              </a:ext>
            </a:extLst>
          </p:cNvPr>
          <p:cNvCxnSpPr>
            <a:cxnSpLocks/>
          </p:cNvCxnSpPr>
          <p:nvPr/>
        </p:nvCxnSpPr>
        <p:spPr>
          <a:xfrm>
            <a:off x="1343472" y="5406520"/>
            <a:ext cx="18704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Grafik 113">
            <a:extLst>
              <a:ext uri="{FF2B5EF4-FFF2-40B4-BE49-F238E27FC236}">
                <a16:creationId xmlns:a16="http://schemas.microsoft.com/office/drawing/2014/main" id="{3DA0CC64-C3AC-09BD-43D9-5028D32A21BB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37" y="1068391"/>
            <a:ext cx="6217197" cy="2175601"/>
          </a:xfrm>
          <a:prstGeom prst="rect">
            <a:avLst/>
          </a:prstGeom>
        </p:spPr>
      </p:pic>
      <p:pic>
        <p:nvPicPr>
          <p:cNvPr id="4" name="Grafik 3" descr="DNA Silhouette">
            <a:extLst>
              <a:ext uri="{FF2B5EF4-FFF2-40B4-BE49-F238E27FC236}">
                <a16:creationId xmlns:a16="http://schemas.microsoft.com/office/drawing/2014/main" id="{77318C64-8D25-C499-EABF-6F6ED84C0B9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8241094" y="311136"/>
            <a:ext cx="246316" cy="504057"/>
          </a:xfrm>
          <a:prstGeom prst="rect">
            <a:avLst/>
          </a:prstGeom>
        </p:spPr>
      </p:pic>
      <p:pic>
        <p:nvPicPr>
          <p:cNvPr id="8" name="Grafik 7" descr="DNA Silhouette">
            <a:extLst>
              <a:ext uri="{FF2B5EF4-FFF2-40B4-BE49-F238E27FC236}">
                <a16:creationId xmlns:a16="http://schemas.microsoft.com/office/drawing/2014/main" id="{628D4CEF-5D3C-E8F4-4EC0-0525D9DD049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9321215" y="311136"/>
            <a:ext cx="246316" cy="504057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0AC3FAE-3E93-B746-BB4F-3C19329F68E1}"/>
              </a:ext>
            </a:extLst>
          </p:cNvPr>
          <p:cNvSpPr/>
          <p:nvPr/>
        </p:nvSpPr>
        <p:spPr>
          <a:xfrm>
            <a:off x="8130968" y="499170"/>
            <a:ext cx="452085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A0FCE76-5BE0-BAC3-E737-B4249394A0F8}"/>
              </a:ext>
            </a:extLst>
          </p:cNvPr>
          <p:cNvSpPr/>
          <p:nvPr/>
        </p:nvSpPr>
        <p:spPr>
          <a:xfrm>
            <a:off x="9218330" y="488390"/>
            <a:ext cx="459327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07420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                  4</a:t>
            </a:r>
          </a:p>
          <a:p>
            <a:pPr lvl="3"/>
            <a:endParaRPr lang="de-DE" dirty="0"/>
          </a:p>
          <a:p>
            <a:pPr lvl="3"/>
            <a:r>
              <a:rPr lang="de-DE" dirty="0"/>
              <a:t>Obacht mit dem  Vorzeichen und der 2</a:t>
            </a:r>
          </a:p>
          <a:p>
            <a:pPr lvl="3"/>
            <a:r>
              <a:rPr lang="de-DE" dirty="0"/>
              <a:t>Semiklassische Näherung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Ttt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t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DCFFB1F8-19F6-2BB2-3E73-114E200B8C22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fik 34">
            <a:extLst>
              <a:ext uri="{FF2B5EF4-FFF2-40B4-BE49-F238E27FC236}">
                <a16:creationId xmlns:a16="http://schemas.microsoft.com/office/drawing/2014/main" id="{66B4EE03-2B35-4E32-B2F0-2FC9569726F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4423" y="4077554"/>
            <a:ext cx="3458144" cy="494894"/>
          </a:xfrm>
          <a:prstGeom prst="rect">
            <a:avLst/>
          </a:prstGeom>
          <a:ln w="254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601D63B-E1BE-56D6-7CD9-46E0CF6ED09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7534" y="5457811"/>
            <a:ext cx="5029618" cy="746204"/>
          </a:xfrm>
          <a:prstGeom prst="rect">
            <a:avLst/>
          </a:prstGeom>
        </p:spPr>
      </p:pic>
      <p:sp>
        <p:nvSpPr>
          <p:cNvPr id="29" name="Rechteck 28">
            <a:extLst>
              <a:ext uri="{FF2B5EF4-FFF2-40B4-BE49-F238E27FC236}">
                <a16:creationId xmlns:a16="http://schemas.microsoft.com/office/drawing/2014/main" id="{206D37AA-AA73-57A8-061E-89D02E5EC71B}"/>
              </a:ext>
            </a:extLst>
          </p:cNvPr>
          <p:cNvSpPr/>
          <p:nvPr/>
        </p:nvSpPr>
        <p:spPr>
          <a:xfrm>
            <a:off x="2944095" y="5416740"/>
            <a:ext cx="2952328" cy="800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5140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7800" y="4196217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7050" y="3536289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Erweiterung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„Beweis durch Simulation“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6026" y="1803730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32751" y="447380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12152" y="197375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5734781" y="42155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13986242" y="31297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14818403" y="884433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13878230" y="524393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5626769" y="632405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14796335" y="560372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80976" y="2996953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910933" y="2996953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26498" y="342900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40891" y="2996953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26498" y="407754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26498" y="472306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26498" y="536557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26789" y="3424670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80976" y="342900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902632" y="407665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902632" y="472306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902632" y="537328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911095" y="342900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32751" y="407665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32751" y="472306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32751" y="537328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40890" y="342900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429000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62546" y="407665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4076651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62546" y="472306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472306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62546" y="537328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5373283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74970" y="5321671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77294" y="410573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46139" y="5493913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90066" y="4844979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14198695" y="95065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5630014" y="95067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12490549" y="31097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13921868" y="31099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id="{211EEF10-0D16-C50E-76E6-39D6F0170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1251" y="1989139"/>
            <a:ext cx="5568949" cy="4103687"/>
          </a:xfrm>
        </p:spPr>
        <p:txBody>
          <a:bodyPr/>
          <a:lstStyle/>
          <a:p>
            <a:r>
              <a:rPr lang="de-DE" dirty="0"/>
              <a:t>Erfolge</a:t>
            </a:r>
          </a:p>
          <a:p>
            <a:endParaRPr lang="de-DE" dirty="0"/>
          </a:p>
          <a:p>
            <a:pPr lvl="2"/>
            <a:r>
              <a:rPr lang="de-DE" dirty="0"/>
              <a:t>Luis </a:t>
            </a:r>
            <a:r>
              <a:rPr lang="de-DE" dirty="0" err="1"/>
              <a:t>Neél</a:t>
            </a:r>
            <a:r>
              <a:rPr lang="de-DE" dirty="0"/>
              <a:t> verwendete das Heisenberg Modell zur Entdeckung/Beschreibung von </a:t>
            </a:r>
            <a:r>
              <a:rPr lang="de-DE" dirty="0" err="1"/>
              <a:t>Antiferro-und</a:t>
            </a:r>
            <a:r>
              <a:rPr lang="de-DE" dirty="0"/>
              <a:t> </a:t>
            </a:r>
            <a:r>
              <a:rPr lang="de-DE" dirty="0" err="1"/>
              <a:t>Ferrimagnetismus</a:t>
            </a:r>
            <a:r>
              <a:rPr lang="de-DE" dirty="0"/>
              <a:t>.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Simulationen/Berechnungen von </a:t>
            </a:r>
            <a:r>
              <a:rPr lang="de-DE" dirty="0" err="1"/>
              <a:t>Magnonen</a:t>
            </a:r>
            <a:r>
              <a:rPr lang="de-DE" dirty="0"/>
              <a:t>/Dispersionen</a:t>
            </a:r>
          </a:p>
          <a:p>
            <a:pPr lvl="3"/>
            <a:r>
              <a:rPr lang="de-DE" dirty="0"/>
              <a:t>Aktuelle Forschung zu (gequetschten) </a:t>
            </a:r>
            <a:r>
              <a:rPr lang="de-DE" dirty="0" err="1"/>
              <a:t>Magnonen</a:t>
            </a:r>
            <a:endParaRPr lang="de-DE" dirty="0"/>
          </a:p>
          <a:p>
            <a:pPr lvl="3"/>
            <a:r>
              <a:rPr lang="de-DE" dirty="0"/>
              <a:t>Forschungsgebiet der Spintronik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Nicht nur direkte Wechselwirkung</a:t>
            </a:r>
          </a:p>
          <a:p>
            <a:pPr lvl="2"/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64D40634-932C-11B1-1C4A-3F2AB18679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06594" y="3395379"/>
            <a:ext cx="3886742" cy="60968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13E4110-F47A-6B03-A459-EB18015396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1484" y="2407511"/>
            <a:ext cx="4088130" cy="765568"/>
          </a:xfrm>
          <a:prstGeom prst="rect">
            <a:avLst/>
          </a:prstGeom>
          <a:ln w="381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77B7C147-F133-690E-C0C6-AA4CD5151EF9}"/>
              </a:ext>
            </a:extLst>
          </p:cNvPr>
          <p:cNvSpPr txBox="1"/>
          <p:nvPr/>
        </p:nvSpPr>
        <p:spPr>
          <a:xfrm>
            <a:off x="2441619" y="3226094"/>
            <a:ext cx="2704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B82B4907-9A06-E5B9-1748-6BD411060375}"/>
              </a:ext>
            </a:extLst>
          </p:cNvPr>
          <p:cNvSpPr txBox="1"/>
          <p:nvPr/>
        </p:nvSpPr>
        <p:spPr>
          <a:xfrm>
            <a:off x="9373693" y="3953540"/>
            <a:ext cx="2518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Néel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An. de phys.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137-198 (1948)</a:t>
            </a:r>
          </a:p>
        </p:txBody>
      </p:sp>
    </p:spTree>
    <p:extLst>
      <p:ext uri="{BB962C8B-B14F-4D97-AF65-F5344CB8AC3E}">
        <p14:creationId xmlns:p14="http://schemas.microsoft.com/office/powerpoint/2010/main" val="15346933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Arten von magnetischer Ordnung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2"/>
            <a:r>
              <a:rPr lang="de-DE" dirty="0" err="1"/>
              <a:t>Ferrimagnete</a:t>
            </a:r>
            <a:r>
              <a:rPr lang="de-DE" dirty="0"/>
              <a:t> (1930er)</a:t>
            </a:r>
          </a:p>
          <a:p>
            <a:pPr lvl="3"/>
            <a:r>
              <a:rPr lang="de-DE" dirty="0" err="1"/>
              <a:t>Antiferromagnete</a:t>
            </a:r>
            <a:r>
              <a:rPr lang="de-DE" dirty="0"/>
              <a:t> mit unterschiedlicher Magnetisierung für verschiedene Untergitter</a:t>
            </a:r>
          </a:p>
          <a:p>
            <a:pPr marL="450000" lvl="3" indent="0">
              <a:buNone/>
            </a:pPr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r>
              <a:rPr lang="de-DE" dirty="0" err="1"/>
              <a:t>Helimagnetismus</a:t>
            </a:r>
            <a:r>
              <a:rPr lang="de-DE" dirty="0"/>
              <a:t> (1959)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 Glässer(1973)</a:t>
            </a:r>
          </a:p>
          <a:p>
            <a:pPr lvl="3"/>
            <a:r>
              <a:rPr lang="de-DE" dirty="0"/>
              <a:t>Zufälliges aber kooperatives Einfrieren von Spins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Frustrierter Magnetismus (1950-77)</a:t>
            </a:r>
          </a:p>
          <a:p>
            <a:pPr lvl="3"/>
            <a:r>
              <a:rPr lang="de-DE" dirty="0"/>
              <a:t>Kollinear und Nicht-kollinear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61DE4B-0612-DC75-FED4-927489CAF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0969" y="1124240"/>
            <a:ext cx="4495800" cy="137008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9C7A4C3-A2F4-BCDB-758E-1CE0F88083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4548"/>
          <a:stretch/>
        </p:blipFill>
        <p:spPr>
          <a:xfrm>
            <a:off x="3730576" y="2879325"/>
            <a:ext cx="1410558" cy="792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B2A48C0-D769-608C-418B-E9E8BF2CD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1881" y="2867630"/>
            <a:ext cx="1697542" cy="82974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7B0C58F-7280-916A-3B88-ED5C1B9D2292}"/>
              </a:ext>
            </a:extLst>
          </p:cNvPr>
          <p:cNvSpPr txBox="1"/>
          <p:nvPr/>
        </p:nvSpPr>
        <p:spPr>
          <a:xfrm>
            <a:off x="7069423" y="3439485"/>
            <a:ext cx="22445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N.Jiang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Nature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,1601 (2020)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BB0432-D7B7-93CC-9445-171B21F07F2D}"/>
              </a:ext>
            </a:extLst>
          </p:cNvPr>
          <p:cNvSpPr txBox="1"/>
          <p:nvPr/>
        </p:nvSpPr>
        <p:spPr>
          <a:xfrm>
            <a:off x="9816718" y="1989139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327C071-AC2F-299A-8C06-18F8D4C05E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1552" y="3920263"/>
            <a:ext cx="1782600" cy="116027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3F8ACD5-27ED-53F1-32B8-081E182B54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3795" y="4976188"/>
            <a:ext cx="1257174" cy="1277582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05E2254-2159-60EC-495C-A7A01AB4B249}"/>
              </a:ext>
            </a:extLst>
          </p:cNvPr>
          <p:cNvGrpSpPr/>
          <p:nvPr/>
        </p:nvGrpSpPr>
        <p:grpSpPr>
          <a:xfrm>
            <a:off x="9743938" y="4237507"/>
            <a:ext cx="2016263" cy="2016263"/>
            <a:chOff x="1403609" y="2081213"/>
            <a:chExt cx="2016263" cy="2016263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E11AF158-2BF0-6753-64F5-C3CAD005FDEA}"/>
                </a:ext>
              </a:extLst>
            </p:cNvPr>
            <p:cNvSpPr/>
            <p:nvPr/>
          </p:nvSpPr>
          <p:spPr>
            <a:xfrm>
              <a:off x="1403609" y="2081213"/>
              <a:ext cx="2016263" cy="20162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90000" rIns="90000" bIns="90000" rtlCol="0" anchor="b"/>
            <a:lstStyle/>
            <a:p>
              <a:pPr>
                <a:lnSpc>
                  <a:spcPct val="110000"/>
                </a:lnSpc>
              </a:pPr>
              <a:r>
                <a:rPr lang="de-DE" sz="1200" b="1" dirty="0"/>
                <a:t>Obacht</a:t>
              </a:r>
            </a:p>
            <a:p>
              <a:pPr>
                <a:lnSpc>
                  <a:spcPct val="110000"/>
                </a:lnSpc>
              </a:pPr>
              <a:endParaRPr lang="de-DE" sz="1200" dirty="0"/>
            </a:p>
            <a:p>
              <a:pPr>
                <a:lnSpc>
                  <a:spcPct val="110000"/>
                </a:lnSpc>
              </a:pPr>
              <a:r>
                <a:rPr lang="de-DE" sz="1200" dirty="0"/>
                <a:t>Pfeildarstellung der Spins ist semi-klassisch. Stets beachten dass es sich um </a:t>
              </a:r>
              <a:r>
                <a:rPr lang="de-DE" sz="1200" dirty="0" err="1"/>
                <a:t>quantenmechansiche</a:t>
              </a:r>
              <a:r>
                <a:rPr lang="de-DE" sz="1200" dirty="0"/>
                <a:t> Magnetisierungsdichten handelt.</a:t>
              </a:r>
            </a:p>
          </p:txBody>
        </p: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4EB06E4F-8217-CDE6-A434-608690F51C6C}"/>
                </a:ext>
              </a:extLst>
            </p:cNvPr>
            <p:cNvGrpSpPr/>
            <p:nvPr/>
          </p:nvGrpSpPr>
          <p:grpSpPr>
            <a:xfrm>
              <a:off x="3186112" y="2120373"/>
              <a:ext cx="190323" cy="190323"/>
              <a:chOff x="323850" y="5157788"/>
              <a:chExt cx="935038" cy="935038"/>
            </a:xfrm>
          </p:grpSpPr>
          <p:cxnSp>
            <p:nvCxnSpPr>
              <p:cNvPr id="27" name="Gerade Verbindung 9">
                <a:extLst>
                  <a:ext uri="{FF2B5EF4-FFF2-40B4-BE49-F238E27FC236}">
                    <a16:creationId xmlns:a16="http://schemas.microsoft.com/office/drawing/2014/main" id="{798051BD-5744-71DC-BD0A-63D8B84044B1}"/>
                  </a:ext>
                </a:extLst>
              </p:cNvPr>
              <p:cNvCxnSpPr/>
              <p:nvPr/>
            </p:nvCxnSpPr>
            <p:spPr>
              <a:xfrm>
                <a:off x="323850" y="5157788"/>
                <a:ext cx="935038" cy="93503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12">
                <a:extLst>
                  <a:ext uri="{FF2B5EF4-FFF2-40B4-BE49-F238E27FC236}">
                    <a16:creationId xmlns:a16="http://schemas.microsoft.com/office/drawing/2014/main" id="{E40EC2E5-469C-002E-5516-086DF32B3827}"/>
                  </a:ext>
                </a:extLst>
              </p:cNvPr>
              <p:cNvCxnSpPr/>
              <p:nvPr/>
            </p:nvCxnSpPr>
            <p:spPr>
              <a:xfrm flipH="1">
                <a:off x="323850" y="5157788"/>
                <a:ext cx="935038" cy="93503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2264ED8D-4B38-F6EF-A396-9E4B301A8478}"/>
              </a:ext>
            </a:extLst>
          </p:cNvPr>
          <p:cNvSpPr txBox="1"/>
          <p:nvPr/>
        </p:nvSpPr>
        <p:spPr>
          <a:xfrm>
            <a:off x="6799864" y="4785602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CCE6B81-5868-051D-EBD6-874D2956969E}"/>
              </a:ext>
            </a:extLst>
          </p:cNvPr>
          <p:cNvSpPr txBox="1"/>
          <p:nvPr/>
        </p:nvSpPr>
        <p:spPr>
          <a:xfrm>
            <a:off x="5551255" y="5984222"/>
            <a:ext cx="8226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Fkf.mpg.de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72C0A80-1043-28F5-18EA-4B53E58FE72A}"/>
              </a:ext>
            </a:extLst>
          </p:cNvPr>
          <p:cNvSpPr txBox="1"/>
          <p:nvPr/>
        </p:nvSpPr>
        <p:spPr>
          <a:xfrm>
            <a:off x="782111" y="2737344"/>
            <a:ext cx="2518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Néel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An. de phys.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137-198 (1948)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4ABAFB8-1CAB-5BD1-C67A-8C12C85B8769}"/>
              </a:ext>
            </a:extLst>
          </p:cNvPr>
          <p:cNvSpPr txBox="1"/>
          <p:nvPr/>
        </p:nvSpPr>
        <p:spPr>
          <a:xfrm>
            <a:off x="782111" y="3608659"/>
            <a:ext cx="30812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A.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Yoshimori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J. Phys.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Soc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Jpn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14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807-821 (1959)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BD81583-5C19-3B57-FAE8-AE00E5EF5337}"/>
              </a:ext>
            </a:extLst>
          </p:cNvPr>
          <p:cNvSpPr txBox="1"/>
          <p:nvPr/>
        </p:nvSpPr>
        <p:spPr>
          <a:xfrm>
            <a:off x="733604" y="4622659"/>
            <a:ext cx="2323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D.Sherrington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PRL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35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,26 (1975)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2A06BFE-C494-4144-B6F5-B86D518BA65A}"/>
              </a:ext>
            </a:extLst>
          </p:cNvPr>
          <p:cNvSpPr txBox="1"/>
          <p:nvPr/>
        </p:nvSpPr>
        <p:spPr>
          <a:xfrm>
            <a:off x="782111" y="5738001"/>
            <a:ext cx="2685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i="1" dirty="0">
                <a:solidFill>
                  <a:schemeClr val="accent1">
                    <a:lumMod val="75000"/>
                  </a:schemeClr>
                </a:solidFill>
              </a:rPr>
              <a:t>G. Toulouse</a:t>
            </a:r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, Commun. Phys. </a:t>
            </a:r>
            <a:r>
              <a:rPr lang="fr-FR" sz="1000" b="1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, 115 (1977).</a:t>
            </a:r>
            <a:endParaRPr lang="de-DE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41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NEWSFLASH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8E3585F0-3BB9-28F9-FA54-2EDA205A8563}"/>
              </a:ext>
            </a:extLst>
          </p:cNvPr>
          <p:cNvGrpSpPr/>
          <p:nvPr/>
        </p:nvGrpSpPr>
        <p:grpSpPr>
          <a:xfrm>
            <a:off x="214387" y="1833659"/>
            <a:ext cx="6117208" cy="1123323"/>
            <a:chOff x="263352" y="1556792"/>
            <a:chExt cx="6552728" cy="1305618"/>
          </a:xfrm>
        </p:grpSpPr>
        <p:pic>
          <p:nvPicPr>
            <p:cNvPr id="35" name="Grafik 34" descr="Ein Bild, das Text, Schrift, Screenshot, weiß enthält.">
              <a:extLst>
                <a:ext uri="{FF2B5EF4-FFF2-40B4-BE49-F238E27FC236}">
                  <a16:creationId xmlns:a16="http://schemas.microsoft.com/office/drawing/2014/main" id="{CDD0155D-790A-8172-B98F-C05A639A5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352" y="1556792"/>
              <a:ext cx="6552728" cy="1305618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38" name="Grafik 37" descr="Ein Bild, das Grafiken, Schrift, Grafikdesign, Logo enthält.&#10;&#10;Automatisch generierte Beschreibung">
              <a:extLst>
                <a:ext uri="{FF2B5EF4-FFF2-40B4-BE49-F238E27FC236}">
                  <a16:creationId xmlns:a16="http://schemas.microsoft.com/office/drawing/2014/main" id="{D2DEA153-0B54-391F-047B-96A5714CA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1944" y="2261725"/>
              <a:ext cx="1008112" cy="519178"/>
            </a:xfrm>
            <a:prstGeom prst="rect">
              <a:avLst/>
            </a:prstGeom>
          </p:spPr>
        </p:pic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D4CCEF0D-3E14-D037-EEA2-6C9990653DB4}"/>
              </a:ext>
            </a:extLst>
          </p:cNvPr>
          <p:cNvGrpSpPr/>
          <p:nvPr/>
        </p:nvGrpSpPr>
        <p:grpSpPr>
          <a:xfrm>
            <a:off x="5303912" y="3191691"/>
            <a:ext cx="5506218" cy="866896"/>
            <a:chOff x="5735960" y="3607607"/>
            <a:chExt cx="5506218" cy="866896"/>
          </a:xfrm>
        </p:grpSpPr>
        <p:pic>
          <p:nvPicPr>
            <p:cNvPr id="49" name="Grafik 48" descr="Ein Bild, das Text, Schrift, Typografie, Grafiken enthält.&#10;&#10;Automatisch generierte Beschreibung">
              <a:extLst>
                <a:ext uri="{FF2B5EF4-FFF2-40B4-BE49-F238E27FC236}">
                  <a16:creationId xmlns:a16="http://schemas.microsoft.com/office/drawing/2014/main" id="{8EB68A1A-E5FA-3624-412B-9A13D9BB8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960" y="3607607"/>
              <a:ext cx="5506218" cy="866896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51" name="Grafik 50" descr="Ein Bild, das Schrift, Typografie, Text, Kalligrafie enthält.&#10;&#10;Automatisch generierte Beschreibung">
              <a:extLst>
                <a:ext uri="{FF2B5EF4-FFF2-40B4-BE49-F238E27FC236}">
                  <a16:creationId xmlns:a16="http://schemas.microsoft.com/office/drawing/2014/main" id="{0AAFF06E-477C-7A82-4C52-5622B952E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1461" y="3607607"/>
              <a:ext cx="2448272" cy="352590"/>
            </a:xfrm>
            <a:prstGeom prst="rect">
              <a:avLst/>
            </a:prstGeom>
          </p:spPr>
        </p:pic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C247B43D-4F0D-960E-3D39-5990A67E9972}"/>
              </a:ext>
            </a:extLst>
          </p:cNvPr>
          <p:cNvGrpSpPr/>
          <p:nvPr/>
        </p:nvGrpSpPr>
        <p:grpSpPr>
          <a:xfrm>
            <a:off x="551384" y="4358140"/>
            <a:ext cx="5239481" cy="1305107"/>
            <a:chOff x="325823" y="4483451"/>
            <a:chExt cx="5239481" cy="1305107"/>
          </a:xfrm>
        </p:grpSpPr>
        <p:pic>
          <p:nvPicPr>
            <p:cNvPr id="55" name="Grafik 54" descr="Ein Bild, das Text, Schrift, Grafiken, Typografie enthält.&#10;&#10;Automatisch generierte Beschreibung">
              <a:extLst>
                <a:ext uri="{FF2B5EF4-FFF2-40B4-BE49-F238E27FC236}">
                  <a16:creationId xmlns:a16="http://schemas.microsoft.com/office/drawing/2014/main" id="{6724C793-6E51-B1AE-6D35-E9AB11C92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823" y="4483451"/>
              <a:ext cx="5239481" cy="130510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B456B634-6F9B-3804-5A96-D9C90225D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15184" y="5301208"/>
              <a:ext cx="1340992" cy="456133"/>
            </a:xfrm>
            <a:prstGeom prst="rect">
              <a:avLst/>
            </a:prstGeom>
          </p:spPr>
        </p:pic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83968821-9CC1-48BE-C8FD-FC8802DAE1C4}"/>
              </a:ext>
            </a:extLst>
          </p:cNvPr>
          <p:cNvGrpSpPr/>
          <p:nvPr/>
        </p:nvGrpSpPr>
        <p:grpSpPr>
          <a:xfrm>
            <a:off x="6030367" y="540515"/>
            <a:ext cx="5761805" cy="1123323"/>
            <a:chOff x="6030367" y="540515"/>
            <a:chExt cx="5761805" cy="1123323"/>
          </a:xfrm>
        </p:grpSpPr>
        <p:pic>
          <p:nvPicPr>
            <p:cNvPr id="62" name="Grafik 61" descr="Ein Bild, das Text, Schrift, weiß, Reihe enthält.&#10;&#10;Automatisch generierte Beschreibung">
              <a:extLst>
                <a:ext uri="{FF2B5EF4-FFF2-40B4-BE49-F238E27FC236}">
                  <a16:creationId xmlns:a16="http://schemas.microsoft.com/office/drawing/2014/main" id="{32BB81D3-0F97-FB8C-37EF-503B9F234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367" y="540515"/>
              <a:ext cx="5761805" cy="1123323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66AB6E0E-8828-74C1-D617-921869ADE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6240" y="571794"/>
              <a:ext cx="3383915" cy="274943"/>
            </a:xfrm>
            <a:prstGeom prst="rect">
              <a:avLst/>
            </a:prstGeom>
          </p:spPr>
        </p:pic>
      </p:grpSp>
      <p:sp>
        <p:nvSpPr>
          <p:cNvPr id="66" name="Textfeld 65">
            <a:extLst>
              <a:ext uri="{FF2B5EF4-FFF2-40B4-BE49-F238E27FC236}">
                <a16:creationId xmlns:a16="http://schemas.microsoft.com/office/drawing/2014/main" id="{C22EA564-AA84-E63C-C480-12ADF3444018}"/>
              </a:ext>
            </a:extLst>
          </p:cNvPr>
          <p:cNvSpPr txBox="1"/>
          <p:nvPr/>
        </p:nvSpPr>
        <p:spPr>
          <a:xfrm>
            <a:off x="10724180" y="1685525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20.02.24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4ECD5BB9-7B90-B831-392A-74202245CFA5}"/>
              </a:ext>
            </a:extLst>
          </p:cNvPr>
          <p:cNvSpPr txBox="1"/>
          <p:nvPr/>
        </p:nvSpPr>
        <p:spPr>
          <a:xfrm>
            <a:off x="4712197" y="5672809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22.02.24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9A18B9EF-6B37-E507-38B1-58E0B4934BA5}"/>
              </a:ext>
            </a:extLst>
          </p:cNvPr>
          <p:cNvSpPr txBox="1"/>
          <p:nvPr/>
        </p:nvSpPr>
        <p:spPr>
          <a:xfrm>
            <a:off x="9730010" y="4089003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28.02.24</a:t>
            </a:r>
          </a:p>
        </p:txBody>
      </p:sp>
    </p:spTree>
    <p:extLst>
      <p:ext uri="{BB962C8B-B14F-4D97-AF65-F5344CB8AC3E}">
        <p14:creationId xmlns:p14="http://schemas.microsoft.com/office/powerpoint/2010/main" val="354558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6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B981E7D2-B009-185A-4143-93F02A11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163" y="2914598"/>
              <a:ext cx="15173" cy="115997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00B050"/>
                  </a:solidFill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B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3E29757C-74EB-82B9-4AAB-C7BE41413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2750" y="1914287"/>
              <a:ext cx="15173" cy="115997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8" name="Ungleich 17">
            <a:extLst>
              <a:ext uri="{FF2B5EF4-FFF2-40B4-BE49-F238E27FC236}">
                <a16:creationId xmlns:a16="http://schemas.microsoft.com/office/drawing/2014/main" id="{9C5DC540-6876-FD96-EDAA-3A083A01ECCE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00E7519-B2F0-2BFC-D778-0AF1AB6393D4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522620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2085424"/>
            <a:ext cx="4905865" cy="2954525"/>
            <a:chOff x="3494391" y="2085424"/>
            <a:chExt cx="4905865" cy="2954525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EBB65BDD-BC5E-AC82-23BB-29F008B3C8CB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16" name="Gleich 15">
            <a:extLst>
              <a:ext uri="{FF2B5EF4-FFF2-40B4-BE49-F238E27FC236}">
                <a16:creationId xmlns:a16="http://schemas.microsoft.com/office/drawing/2014/main" id="{46A559D1-CDEC-36D3-54E3-0C1D4AFF815E}"/>
              </a:ext>
            </a:extLst>
          </p:cNvPr>
          <p:cNvSpPr/>
          <p:nvPr/>
        </p:nvSpPr>
        <p:spPr>
          <a:xfrm>
            <a:off x="8187799" y="2921510"/>
            <a:ext cx="281727" cy="20220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3883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B981E7D2-B009-185A-4143-93F02A11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163" y="2914598"/>
              <a:ext cx="15173" cy="1159978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FFFF00"/>
                  </a:solidFill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M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3E29757C-74EB-82B9-4AAB-C7BE41413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2750" y="1914287"/>
              <a:ext cx="15173" cy="1159978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2B9470D-5810-C56D-C12D-7CD7E18B5A8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3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EB9BE5C-39B9-D1C4-5045-4807F0A59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68AB231-1930-4398-BBD8-04B34CDA9B59}"/>
              </a:ext>
            </a:extLst>
          </p:cNvPr>
          <p:cNvSpPr txBox="1"/>
          <p:nvPr/>
        </p:nvSpPr>
        <p:spPr>
          <a:xfrm>
            <a:off x="6265812" y="3239177"/>
            <a:ext cx="59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FM</a:t>
            </a:r>
          </a:p>
        </p:txBody>
      </p:sp>
      <p:sp>
        <p:nvSpPr>
          <p:cNvPr id="18" name="Ungleich 17">
            <a:extLst>
              <a:ext uri="{FF2B5EF4-FFF2-40B4-BE49-F238E27FC236}">
                <a16:creationId xmlns:a16="http://schemas.microsoft.com/office/drawing/2014/main" id="{89D64477-3CC3-8644-D681-07A17A2F9DC1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875094F-27D1-F71C-987B-F97C8950AF34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6341705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b="1" dirty="0">
                <a:solidFill>
                  <a:srgbClr val="FFFF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8074E25-9683-6116-A962-6BECE92550B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AFM:</a:t>
            </a:r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77DBD13-7BED-CAD0-A50A-47ED3552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CE71909-F27E-B52C-1287-5517794B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61" y="2964552"/>
            <a:ext cx="2015780" cy="26157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9FC7BA9D-5F16-2122-3CB6-385AA8B08D46}"/>
              </a:ext>
            </a:extLst>
          </p:cNvPr>
          <p:cNvSpPr txBox="1"/>
          <p:nvPr/>
        </p:nvSpPr>
        <p:spPr>
          <a:xfrm>
            <a:off x="6149758" y="3204260"/>
            <a:ext cx="713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AFM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D7D70A4-5C95-301D-F76B-BE3428EC0A00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7" name="Gleich 26">
            <a:extLst>
              <a:ext uri="{FF2B5EF4-FFF2-40B4-BE49-F238E27FC236}">
                <a16:creationId xmlns:a16="http://schemas.microsoft.com/office/drawing/2014/main" id="{54C79FBA-8E67-5402-9ED1-F472AB6B07E0}"/>
              </a:ext>
            </a:extLst>
          </p:cNvPr>
          <p:cNvSpPr/>
          <p:nvPr/>
        </p:nvSpPr>
        <p:spPr>
          <a:xfrm>
            <a:off x="8187799" y="2921510"/>
            <a:ext cx="281727" cy="20220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8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b="1" dirty="0">
                <a:solidFill>
                  <a:srgbClr val="FFFF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8074E25-9683-6116-A962-6BECE92550B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AFM: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??:  </a:t>
            </a:r>
          </a:p>
          <a:p>
            <a:pPr lvl="3"/>
            <a:r>
              <a:rPr lang="de-DE" dirty="0"/>
              <a:t>(in manchen Richtungen)</a:t>
            </a:r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77DBD13-7BED-CAD0-A50A-47ED3552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CE71909-F27E-B52C-1287-5517794B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61" y="2964552"/>
            <a:ext cx="2015780" cy="26157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7C494BA-06FF-F938-C1D0-14FE12BE6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4180" y="3507386"/>
            <a:ext cx="2069142" cy="28761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548807F-0344-B0A0-EC07-4C1FCCE136F0}"/>
              </a:ext>
            </a:extLst>
          </p:cNvPr>
          <p:cNvSpPr txBox="1"/>
          <p:nvPr/>
        </p:nvSpPr>
        <p:spPr>
          <a:xfrm>
            <a:off x="6302017" y="3230924"/>
            <a:ext cx="457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??</a:t>
            </a:r>
          </a:p>
        </p:txBody>
      </p:sp>
      <p:sp>
        <p:nvSpPr>
          <p:cNvPr id="21" name="Ungleich 20">
            <a:extLst>
              <a:ext uri="{FF2B5EF4-FFF2-40B4-BE49-F238E27FC236}">
                <a16:creationId xmlns:a16="http://schemas.microsoft.com/office/drawing/2014/main" id="{BFF86CC7-2A10-49C1-C36E-EBE0AB993368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53DC845-55D1-2F22-C2EE-CC08FF42F2B5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5D9C06C-DFFB-7D49-BB9E-78B049862654}"/>
              </a:ext>
            </a:extLst>
          </p:cNvPr>
          <p:cNvSpPr txBox="1"/>
          <p:nvPr/>
        </p:nvSpPr>
        <p:spPr>
          <a:xfrm>
            <a:off x="9544669" y="4281863"/>
            <a:ext cx="2252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H.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Reichlova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et al. arXiv:2012.15651</a:t>
            </a:r>
          </a:p>
        </p:txBody>
      </p:sp>
    </p:spTree>
    <p:extLst>
      <p:ext uri="{BB962C8B-B14F-4D97-AF65-F5344CB8AC3E}">
        <p14:creationId xmlns:p14="http://schemas.microsoft.com/office/powerpoint/2010/main" val="39342916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1028324"/>
          </a:xfrm>
        </p:spPr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60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7DED6-7526-980B-1A60-E8DC277C8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5DD07F-7258-7074-3A87-F083A6177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A8B28D-29DF-12D3-DB36-4E0FE8B437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Excitations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Groundstate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How do excitations of this state look like?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D60611-D575-6BCB-FA54-09CF78E0B2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1C5905-91C3-520B-EA39-BF54CFB9B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9F2054-0A18-99A8-3B34-0078371F1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2022C77-2AF4-1059-0975-E2FF0EF8DB0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69" y="2771214"/>
            <a:ext cx="2168381" cy="254476"/>
          </a:xfrm>
          <a:prstGeom prst="rect">
            <a:avLst/>
          </a:prstGeo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786D1B8D-B935-81E1-C347-1CC105A12DFD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21430A1-E8CD-DFE2-EFF8-71A8FB9DC6F3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354D3B1-C479-58B5-1B3C-2D2D90ABE35B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EC7AF98-F951-00A3-F706-ED4D83655F40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A6D6C24-78C9-4C26-0E84-EAFA5E647A9A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CE29E6D2-8E12-A327-B54B-2846D5FE8C2C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E4F6F65-9F0C-F3BA-C56B-47C562385B9E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7B1C407-5A64-1713-09A2-7A9BA2174347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BCF01AB-D488-4239-E0B2-9C7AA7C7965B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A1D13F7-4A9F-79F4-ACAC-7B03571BD980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6FDAD7C-8FBF-3380-BBDE-3263056B25F7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86B6E70-FDE6-162E-9B84-51E840B353B7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99A2FD8-E122-0D3A-EAAB-672F95871A05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3A33E9F4-FD19-8DED-D868-97C30CDBBB8E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9253FA2-1EAB-39CC-A324-FAEA69680AA5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8BA67B2-DF16-3D8B-87DC-137ED1E86252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94A2565-329D-4B94-1E46-9CF8779DF368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F009696-8066-9120-8108-7BA5C396961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C9403D2C-C13F-8AF8-6073-F4AE6715283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09EBC39-D5D8-D8D5-1BB0-26256BE8C7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6933" y="2123893"/>
            <a:ext cx="4810796" cy="1305107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F1208C12-9A2E-272A-2E23-FBE8800E4DE6}"/>
              </a:ext>
            </a:extLst>
          </p:cNvPr>
          <p:cNvSpPr txBox="1"/>
          <p:nvPr/>
        </p:nvSpPr>
        <p:spPr>
          <a:xfrm>
            <a:off x="9377040" y="3429000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</p:spTree>
    <p:extLst>
      <p:ext uri="{BB962C8B-B14F-4D97-AF65-F5344CB8AC3E}">
        <p14:creationId xmlns:p14="http://schemas.microsoft.com/office/powerpoint/2010/main" val="25356247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9B637AE-D45E-0DAA-8457-4B2C64EACE5C}"/>
              </a:ext>
            </a:extLst>
          </p:cNvPr>
          <p:cNvSpPr txBox="1">
            <a:spLocks/>
          </p:cNvSpPr>
          <p:nvPr/>
        </p:nvSpPr>
        <p:spPr>
          <a:xfrm>
            <a:off x="6137963" y="1490948"/>
            <a:ext cx="4944121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Anschauung</a:t>
            </a:r>
          </a:p>
          <a:p>
            <a:endParaRPr lang="de-DE" dirty="0"/>
          </a:p>
          <a:p>
            <a:pPr lvl="2"/>
            <a:r>
              <a:rPr lang="de-DE" dirty="0"/>
              <a:t>Vorstellung von </a:t>
            </a:r>
            <a:r>
              <a:rPr lang="de-DE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Ørsted</a:t>
            </a:r>
            <a:r>
              <a:rPr lang="de-DE" dirty="0"/>
              <a:t> (</a:t>
            </a:r>
            <a:r>
              <a:rPr lang="de-DE" dirty="0" err="1"/>
              <a:t>Uhlenbeck-Goudsmith</a:t>
            </a:r>
            <a:r>
              <a:rPr lang="de-DE" dirty="0"/>
              <a:t>)</a:t>
            </a:r>
          </a:p>
          <a:p>
            <a:pPr lvl="3"/>
            <a:r>
              <a:rPr lang="de-DE" dirty="0"/>
              <a:t>e</a:t>
            </a:r>
            <a:r>
              <a:rPr lang="de-DE" baseline="30000" dirty="0"/>
              <a:t>- </a:t>
            </a:r>
            <a:r>
              <a:rPr lang="de-DE" dirty="0"/>
              <a:t> haben eine Ausdehnung</a:t>
            </a:r>
          </a:p>
          <a:p>
            <a:pPr lvl="3"/>
            <a:r>
              <a:rPr lang="de-DE" dirty="0"/>
              <a:t>e</a:t>
            </a:r>
            <a:r>
              <a:rPr lang="de-DE" baseline="30000" dirty="0"/>
              <a:t>- </a:t>
            </a:r>
            <a:r>
              <a:rPr lang="de-DE" dirty="0"/>
              <a:t> rotieren um eigene Achse</a:t>
            </a:r>
          </a:p>
          <a:p>
            <a:pPr lvl="3"/>
            <a:r>
              <a:rPr lang="de-DE" dirty="0"/>
              <a:t>Daraus folgt magnetisches Moment(Spin)</a:t>
            </a:r>
          </a:p>
          <a:p>
            <a:pPr lvl="3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Zeitumkehr bedeutet nun dass die Rotationsrichtung umgekehrt wird</a:t>
            </a:r>
          </a:p>
          <a:p>
            <a:pPr lvl="3"/>
            <a:r>
              <a:rPr lang="de-DE" dirty="0"/>
              <a:t>Folglich auch das magnetische Moment(Spin)</a:t>
            </a:r>
          </a:p>
          <a:p>
            <a:pPr lvl="2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64601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9B637AE-D45E-0DAA-8457-4B2C64EACE5C}"/>
              </a:ext>
            </a:extLst>
          </p:cNvPr>
          <p:cNvSpPr txBox="1">
            <a:spLocks/>
          </p:cNvSpPr>
          <p:nvPr/>
        </p:nvSpPr>
        <p:spPr>
          <a:xfrm>
            <a:off x="6137963" y="1490948"/>
            <a:ext cx="4944121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Spin-Gruppen</a:t>
            </a:r>
          </a:p>
          <a:p>
            <a:endParaRPr lang="de-DE" dirty="0"/>
          </a:p>
          <a:p>
            <a:pPr lvl="2"/>
            <a:r>
              <a:rPr lang="de-DE" dirty="0"/>
              <a:t>Eine Symmetrie stellen wir da durch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Spin-Raum		     Gitter-Raum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dirty="0"/>
              <a:t>: Kann eine Gittertransformation die Zeitumkehr aufheben?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00C3C52-AEE2-925A-A82F-7A9A90149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3360" y="2507762"/>
            <a:ext cx="1008971" cy="41459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7F07828-8C0D-74A1-1B9F-11797B6644D4}"/>
              </a:ext>
            </a:extLst>
          </p:cNvPr>
          <p:cNvSpPr txBox="1"/>
          <p:nvPr/>
        </p:nvSpPr>
        <p:spPr>
          <a:xfrm>
            <a:off x="9084562" y="2873841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DE057B6-56DE-CBD1-64E6-2C3657EB86B8}"/>
              </a:ext>
            </a:extLst>
          </p:cNvPr>
          <p:cNvSpPr txBox="1"/>
          <p:nvPr/>
        </p:nvSpPr>
        <p:spPr>
          <a:xfrm>
            <a:off x="9192344" y="4256734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8153218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Ferromagnetismus </a:t>
            </a:r>
          </a:p>
          <a:p>
            <a:pPr lvl="2"/>
            <a:r>
              <a:rPr lang="de-DE" dirty="0"/>
              <a:t>Starke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811475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79889" y="2908507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3" name="Rechteck 142">
                <a:extLst>
                  <a:ext uri="{FF2B5EF4-FFF2-40B4-BE49-F238E27FC236}">
                    <a16:creationId xmlns:a16="http://schemas.microsoft.com/office/drawing/2014/main" id="{1AF2E3EA-726C-B432-926D-1019FAB11FF2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66382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Ferromagnetismus: Nein</a:t>
            </a:r>
          </a:p>
          <a:p>
            <a:pPr lvl="2"/>
            <a:r>
              <a:rPr lang="de-DE" dirty="0"/>
              <a:t>Starke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758440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Multiplikationszeichen 3">
            <a:extLst>
              <a:ext uri="{FF2B5EF4-FFF2-40B4-BE49-F238E27FC236}">
                <a16:creationId xmlns:a16="http://schemas.microsoft.com/office/drawing/2014/main" id="{2177E300-183C-F0B9-5DE8-89C619FF6C73}"/>
              </a:ext>
            </a:extLst>
          </p:cNvPr>
          <p:cNvSpPr/>
          <p:nvPr/>
        </p:nvSpPr>
        <p:spPr>
          <a:xfrm>
            <a:off x="4483041" y="4960989"/>
            <a:ext cx="1074123" cy="1012765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5627755" y="1625530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Bandaufspaltung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4718777" y="2076750"/>
            <a:ext cx="39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Keine Zeitumkehrsymmetrie</a:t>
            </a:r>
          </a:p>
        </p:txBody>
      </p:sp>
      <p:pic>
        <p:nvPicPr>
          <p:cNvPr id="10" name="Grafik 9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7AC4658C-E530-A96E-FC44-44195E5376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433" y="615684"/>
            <a:ext cx="2742491" cy="1779179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F900669F-76E6-2A33-246E-D9A41DB37691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7525CA42-DA4D-1882-6F63-E26B36CA5F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328CECC-2D4E-0DCC-D468-99889BA56D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97096E3F-51AA-E601-2AC8-69F8D43F40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18CD85B9-B943-6B09-0B6D-11E87C486C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CCB625ED-F46E-6A44-D2BE-2E3F428676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8244773C-6275-7A9B-9139-092421885C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B18DBB0-AD95-6105-D949-8C39168300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B56411D7-B359-A1EA-4CBC-225141E275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39B4E695-40CE-086E-E9F8-E0867CC60D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73DB8053-9DAF-A436-C30C-F8FADE1574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5FAC2CA-C810-945F-ED01-3A27F17CD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369BB398-F089-9983-D58E-61B7ADFFB0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99DCC6BF-DCB6-3A7F-9BD0-233236983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357744B7-1D60-EFE4-52DC-D071F15CD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E8E5B2B0-7A55-B937-70BD-396877E3DC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DCC5EACF-F58E-8915-1905-CCC76E7300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3D2666A6-EC80-470C-90FD-FD237EAA3AE5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CA0E97F-67FB-C3D2-09EA-0ACE3D804DE3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1232DC6C-D05C-2D3F-919C-F5CF903D1F63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E07BD422-095A-2301-458B-4DD73964D507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3E92AB2D-92E5-A952-29F8-042BF71CC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2625059B-6083-F882-96FC-EAACFC3BA3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3CFEC688-33C0-EA25-FA98-7F4982475B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C0E7381D-94E0-D5A7-8F53-F001E75F6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>
                <a:extLst>
                  <a:ext uri="{FF2B5EF4-FFF2-40B4-BE49-F238E27FC236}">
                    <a16:creationId xmlns:a16="http://schemas.microsoft.com/office/drawing/2014/main" id="{F71682CF-8F8A-DD56-9F43-DA01668946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r Verbinder 37">
                <a:extLst>
                  <a:ext uri="{FF2B5EF4-FFF2-40B4-BE49-F238E27FC236}">
                    <a16:creationId xmlns:a16="http://schemas.microsoft.com/office/drawing/2014/main" id="{3C43D4D4-6628-3042-2C44-14BB1E2633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29459017-DB40-5117-F7C3-416BE55DEB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D2DC27B9-FC03-3AE2-A1B8-FF8AE35087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543C4769-75BE-D988-15CA-A098F9B6666E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39AB9F9D-A897-BC62-6DB3-265E2CEB2798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F6BC100E-63B9-DEAF-33F7-D517C56F216F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F45D6CDB-A9B2-92E1-E392-39864B0FDFC5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28B680D7-769D-AA91-CF84-77C1530B278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365A6C13-5E90-0BFF-40E4-1F820219F83A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5" name="Ellipse 74">
                <a:extLst>
                  <a:ext uri="{FF2B5EF4-FFF2-40B4-BE49-F238E27FC236}">
                    <a16:creationId xmlns:a16="http://schemas.microsoft.com/office/drawing/2014/main" id="{3ABE3185-0146-D7F0-8DB5-17D475EBE369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6" name="Ellipse 75">
                <a:extLst>
                  <a:ext uri="{FF2B5EF4-FFF2-40B4-BE49-F238E27FC236}">
                    <a16:creationId xmlns:a16="http://schemas.microsoft.com/office/drawing/2014/main" id="{E08C0DEA-F3FE-86E6-6CE8-A101F822D2D3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7" name="Ellipse 76">
                <a:extLst>
                  <a:ext uri="{FF2B5EF4-FFF2-40B4-BE49-F238E27FC236}">
                    <a16:creationId xmlns:a16="http://schemas.microsoft.com/office/drawing/2014/main" id="{56F7629F-6A40-4474-C107-3BDD2A049A26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8" name="Ellipse 77">
                <a:extLst>
                  <a:ext uri="{FF2B5EF4-FFF2-40B4-BE49-F238E27FC236}">
                    <a16:creationId xmlns:a16="http://schemas.microsoft.com/office/drawing/2014/main" id="{95B4EC90-6E50-3D09-C50E-3CAD20C41EBF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9" name="Ellipse 78">
                <a:extLst>
                  <a:ext uri="{FF2B5EF4-FFF2-40B4-BE49-F238E27FC236}">
                    <a16:creationId xmlns:a16="http://schemas.microsoft.com/office/drawing/2014/main" id="{E4C96D58-0E5B-BFC9-5CC2-BA468D70628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" name="Ellipse 79">
                <a:extLst>
                  <a:ext uri="{FF2B5EF4-FFF2-40B4-BE49-F238E27FC236}">
                    <a16:creationId xmlns:a16="http://schemas.microsoft.com/office/drawing/2014/main" id="{C19E0688-7414-13FE-1EA9-61D949D5AB2B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1" name="Ellipse 80">
                <a:extLst>
                  <a:ext uri="{FF2B5EF4-FFF2-40B4-BE49-F238E27FC236}">
                    <a16:creationId xmlns:a16="http://schemas.microsoft.com/office/drawing/2014/main" id="{8551EE27-6817-DA80-69E7-E7F5755917FC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2" name="Ellipse 81">
                <a:extLst>
                  <a:ext uri="{FF2B5EF4-FFF2-40B4-BE49-F238E27FC236}">
                    <a16:creationId xmlns:a16="http://schemas.microsoft.com/office/drawing/2014/main" id="{AC524E89-E198-C27D-C18D-CE9526E1D6A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3" name="Ellipse 82">
                <a:extLst>
                  <a:ext uri="{FF2B5EF4-FFF2-40B4-BE49-F238E27FC236}">
                    <a16:creationId xmlns:a16="http://schemas.microsoft.com/office/drawing/2014/main" id="{40E2F527-FF05-2915-66C0-63A134ACB367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4" name="Ellipse 83">
                <a:extLst>
                  <a:ext uri="{FF2B5EF4-FFF2-40B4-BE49-F238E27FC236}">
                    <a16:creationId xmlns:a16="http://schemas.microsoft.com/office/drawing/2014/main" id="{05F08FA5-A38A-2E5F-D0AB-0ADCFC3B08C5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D0D491AF-2FB7-D6B6-307B-76ED24300195}"/>
              </a:ext>
            </a:extLst>
          </p:cNvPr>
          <p:cNvGrpSpPr/>
          <p:nvPr/>
        </p:nvGrpSpPr>
        <p:grpSpPr>
          <a:xfrm>
            <a:off x="6479889" y="2908507"/>
            <a:ext cx="3349159" cy="3167755"/>
            <a:chOff x="249070" y="2883180"/>
            <a:chExt cx="3349159" cy="3167755"/>
          </a:xfrm>
        </p:grpSpPr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77571746-621B-31D8-31D7-81F36118A9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93EEA300-4A4F-0564-13BF-18BA2262FD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r Verbinder 87">
              <a:extLst>
                <a:ext uri="{FF2B5EF4-FFF2-40B4-BE49-F238E27FC236}">
                  <a16:creationId xmlns:a16="http://schemas.microsoft.com/office/drawing/2014/main" id="{77EC7BE2-6140-4471-1AB3-A5604C45CE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5002C4AF-8DE0-5DFF-8C07-71800C16E9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r Verbinder 89">
              <a:extLst>
                <a:ext uri="{FF2B5EF4-FFF2-40B4-BE49-F238E27FC236}">
                  <a16:creationId xmlns:a16="http://schemas.microsoft.com/office/drawing/2014/main" id="{B1B71A13-97C7-019D-1DA1-D1A138B136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DC9AB238-C810-0B7C-1E5E-115FA82DBC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96FAB9F2-B1C8-5E07-07C6-E9A542ACB8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r Verbinder 92">
              <a:extLst>
                <a:ext uri="{FF2B5EF4-FFF2-40B4-BE49-F238E27FC236}">
                  <a16:creationId xmlns:a16="http://schemas.microsoft.com/office/drawing/2014/main" id="{CD336D16-5F61-7CA5-DD5E-72433FA31F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r Verbinder 93">
              <a:extLst>
                <a:ext uri="{FF2B5EF4-FFF2-40B4-BE49-F238E27FC236}">
                  <a16:creationId xmlns:a16="http://schemas.microsoft.com/office/drawing/2014/main" id="{219359BE-08D5-02D7-413A-137FA641C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AEBAEB1C-ECA0-BB2E-D53C-E96EA59DC4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r Verbinder 95">
              <a:extLst>
                <a:ext uri="{FF2B5EF4-FFF2-40B4-BE49-F238E27FC236}">
                  <a16:creationId xmlns:a16="http://schemas.microsoft.com/office/drawing/2014/main" id="{BB1AC079-B8B9-B48B-26CC-FE8435E8B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r Verbinder 96">
              <a:extLst>
                <a:ext uri="{FF2B5EF4-FFF2-40B4-BE49-F238E27FC236}">
                  <a16:creationId xmlns:a16="http://schemas.microsoft.com/office/drawing/2014/main" id="{97925E3E-EF54-0504-97CE-A9DEA235EE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5E9DF9A5-D305-AF7D-AE6B-4591934E7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r Verbinder 98">
              <a:extLst>
                <a:ext uri="{FF2B5EF4-FFF2-40B4-BE49-F238E27FC236}">
                  <a16:creationId xmlns:a16="http://schemas.microsoft.com/office/drawing/2014/main" id="{26B2A281-7831-B3EC-41C8-B410824F82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r Verbinder 99">
              <a:extLst>
                <a:ext uri="{FF2B5EF4-FFF2-40B4-BE49-F238E27FC236}">
                  <a16:creationId xmlns:a16="http://schemas.microsoft.com/office/drawing/2014/main" id="{95CF73C6-E3F5-C901-9E81-A11CAAAD8A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FAFBFE4C-4178-CEF2-B068-84E31E0AA2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uppieren 103">
              <a:extLst>
                <a:ext uri="{FF2B5EF4-FFF2-40B4-BE49-F238E27FC236}">
                  <a16:creationId xmlns:a16="http://schemas.microsoft.com/office/drawing/2014/main" id="{F3A43849-2C5A-B180-C24D-235B04B4946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AE2244C9-DA82-E37E-B652-E3E9C0DEBB06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5" name="Rechteck 114">
                <a:extLst>
                  <a:ext uri="{FF2B5EF4-FFF2-40B4-BE49-F238E27FC236}">
                    <a16:creationId xmlns:a16="http://schemas.microsoft.com/office/drawing/2014/main" id="{3883B9A4-2343-C472-3773-4594735F39E1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6AA739FF-68D0-2481-993D-D2E128B3CC0E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88B0C0B3-0E1B-FF8F-32A0-2EB49FB1CB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Gerader Verbinder 170">
                <a:extLst>
                  <a:ext uri="{FF2B5EF4-FFF2-40B4-BE49-F238E27FC236}">
                    <a16:creationId xmlns:a16="http://schemas.microsoft.com/office/drawing/2014/main" id="{54EAB856-A02F-B28C-53A4-A45199F579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A9B4B507-8EC5-26AC-97A9-C67E9A1E86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E24528C5-768A-C5E7-92E4-59B7A40DEE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B103C3EC-0EF5-C1D9-FBE2-E2739BC850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Gerader Verbinder 174">
                <a:extLst>
                  <a:ext uri="{FF2B5EF4-FFF2-40B4-BE49-F238E27FC236}">
                    <a16:creationId xmlns:a16="http://schemas.microsoft.com/office/drawing/2014/main" id="{4B3BCD1A-FA16-02F6-067F-72508AA48F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Gerader Verbinder 175">
                <a:extLst>
                  <a:ext uri="{FF2B5EF4-FFF2-40B4-BE49-F238E27FC236}">
                    <a16:creationId xmlns:a16="http://schemas.microsoft.com/office/drawing/2014/main" id="{ADA6BDAB-0328-7D79-7A47-E5FBFC7F66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Gerader Verbinder 176">
                <a:extLst>
                  <a:ext uri="{FF2B5EF4-FFF2-40B4-BE49-F238E27FC236}">
                    <a16:creationId xmlns:a16="http://schemas.microsoft.com/office/drawing/2014/main" id="{F1653C9B-2529-ABF6-7406-D1B33FEC09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8" name="Ellipse 177">
                <a:extLst>
                  <a:ext uri="{FF2B5EF4-FFF2-40B4-BE49-F238E27FC236}">
                    <a16:creationId xmlns:a16="http://schemas.microsoft.com/office/drawing/2014/main" id="{B96359AD-56CA-3E7F-538B-056DC78812C8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9" name="Ellipse 178">
                <a:extLst>
                  <a:ext uri="{FF2B5EF4-FFF2-40B4-BE49-F238E27FC236}">
                    <a16:creationId xmlns:a16="http://schemas.microsoft.com/office/drawing/2014/main" id="{74EA27A4-E926-060B-C77A-482C1E8A7C16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0" name="Ellipse 179">
                <a:extLst>
                  <a:ext uri="{FF2B5EF4-FFF2-40B4-BE49-F238E27FC236}">
                    <a16:creationId xmlns:a16="http://schemas.microsoft.com/office/drawing/2014/main" id="{0E8EF187-A709-CFE4-C1E5-1D8FBDFADE3D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1" name="Ellipse 180">
                <a:extLst>
                  <a:ext uri="{FF2B5EF4-FFF2-40B4-BE49-F238E27FC236}">
                    <a16:creationId xmlns:a16="http://schemas.microsoft.com/office/drawing/2014/main" id="{8BFD43C2-E6F6-E475-D5D9-74BE95ACDB9F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2" name="Ellipse 181">
                <a:extLst>
                  <a:ext uri="{FF2B5EF4-FFF2-40B4-BE49-F238E27FC236}">
                    <a16:creationId xmlns:a16="http://schemas.microsoft.com/office/drawing/2014/main" id="{D8C6812D-D44A-396E-78E9-895C71F32788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3" name="Ellipse 182">
                <a:extLst>
                  <a:ext uri="{FF2B5EF4-FFF2-40B4-BE49-F238E27FC236}">
                    <a16:creationId xmlns:a16="http://schemas.microsoft.com/office/drawing/2014/main" id="{A4DACECA-3FFD-40FF-6EAB-13A58777F64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4" name="Ellipse 183">
                <a:extLst>
                  <a:ext uri="{FF2B5EF4-FFF2-40B4-BE49-F238E27FC236}">
                    <a16:creationId xmlns:a16="http://schemas.microsoft.com/office/drawing/2014/main" id="{9D011468-3896-DFFE-714E-422E38FBCB0A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5" name="Ellipse 184">
                <a:extLst>
                  <a:ext uri="{FF2B5EF4-FFF2-40B4-BE49-F238E27FC236}">
                    <a16:creationId xmlns:a16="http://schemas.microsoft.com/office/drawing/2014/main" id="{DCF4DB3A-1086-E661-59D4-9042F533668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6" name="Ellipse 185">
                <a:extLst>
                  <a:ext uri="{FF2B5EF4-FFF2-40B4-BE49-F238E27FC236}">
                    <a16:creationId xmlns:a16="http://schemas.microsoft.com/office/drawing/2014/main" id="{D136345C-A5E9-57C0-A2F7-6B90D401D268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7" name="Ellipse 186">
                <a:extLst>
                  <a:ext uri="{FF2B5EF4-FFF2-40B4-BE49-F238E27FC236}">
                    <a16:creationId xmlns:a16="http://schemas.microsoft.com/office/drawing/2014/main" id="{FDD73BD1-D5BC-058E-985B-DE2C84486439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8" name="Ellipse 187">
                <a:extLst>
                  <a:ext uri="{FF2B5EF4-FFF2-40B4-BE49-F238E27FC236}">
                    <a16:creationId xmlns:a16="http://schemas.microsoft.com/office/drawing/2014/main" id="{AF04534C-2410-479E-BF90-E6B360EE21B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9" name="Ellipse 188">
                <a:extLst>
                  <a:ext uri="{FF2B5EF4-FFF2-40B4-BE49-F238E27FC236}">
                    <a16:creationId xmlns:a16="http://schemas.microsoft.com/office/drawing/2014/main" id="{CD0F4D28-DD93-FFC6-B4BB-0CFC19334609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0" name="Ellipse 189">
                <a:extLst>
                  <a:ext uri="{FF2B5EF4-FFF2-40B4-BE49-F238E27FC236}">
                    <a16:creationId xmlns:a16="http://schemas.microsoft.com/office/drawing/2014/main" id="{25ECD966-F898-EA3C-95B5-210757534E86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1" name="Ellipse 190">
                <a:extLst>
                  <a:ext uri="{FF2B5EF4-FFF2-40B4-BE49-F238E27FC236}">
                    <a16:creationId xmlns:a16="http://schemas.microsoft.com/office/drawing/2014/main" id="{291B864E-C395-DB8F-DDA2-0F3C35CCB481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2" name="Ellipse 191">
                <a:extLst>
                  <a:ext uri="{FF2B5EF4-FFF2-40B4-BE49-F238E27FC236}">
                    <a16:creationId xmlns:a16="http://schemas.microsoft.com/office/drawing/2014/main" id="{6650D3C0-A9C1-42EF-1BBA-2C7261A99542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3" name="Ellipse 192">
                <a:extLst>
                  <a:ext uri="{FF2B5EF4-FFF2-40B4-BE49-F238E27FC236}">
                    <a16:creationId xmlns:a16="http://schemas.microsoft.com/office/drawing/2014/main" id="{FB85092A-3B75-70AD-04D6-500512E8B7E7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82128B64-251C-2A4A-AD36-C9CCF0F9BB63}"/>
              </a:ext>
            </a:extLst>
          </p:cNvPr>
          <p:cNvSpPr txBox="1"/>
          <p:nvPr/>
        </p:nvSpPr>
        <p:spPr>
          <a:xfrm>
            <a:off x="9625648" y="2448868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16152673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Antiferromagnetismus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03127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95856" y="3027291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3738E3D5-FBE8-627A-DCC7-F745E929BA04}"/>
              </a:ext>
            </a:extLst>
          </p:cNvPr>
          <p:cNvGrpSpPr/>
          <p:nvPr/>
        </p:nvGrpSpPr>
        <p:grpSpPr>
          <a:xfrm>
            <a:off x="6495850" y="3027780"/>
            <a:ext cx="3349159" cy="3167755"/>
            <a:chOff x="249070" y="2883180"/>
            <a:chExt cx="3349159" cy="3167755"/>
          </a:xfrm>
        </p:grpSpPr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79EA7DB2-F044-5EF5-2709-50AB4ABB9E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31885E71-6C47-B1BA-281B-03AE389B8E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DA401229-76C3-FD3D-BE30-1F07D99B3B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044373BF-0509-9392-3614-EF0E6B0BC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6861ED58-5E57-DFD8-ECC7-81A32F7F5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CDFD4BF0-0659-FC2C-A6D1-B83911604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7F92AEE2-D30A-B577-F7B9-3FC780C30D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51076E75-5786-5567-CE1F-90C0D27578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F13C684D-C56D-B7E9-25BB-9C865B639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ADABAC33-5D28-F80A-827C-63572BF70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988CBF13-0D45-6014-AFBD-D58085EBC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2F9C05F3-D298-D2CE-37E1-BE30F08EA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3BF73577-B125-DF57-6361-FAFE3953B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69616E4E-47C0-512B-6D3F-D95B9A6C7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96AD6ACE-78F0-07FF-1DE3-A6AB3EF1B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46DA848A-1B3C-0F1D-54A5-5CD3F88A1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Gruppieren 253">
              <a:extLst>
                <a:ext uri="{FF2B5EF4-FFF2-40B4-BE49-F238E27FC236}">
                  <a16:creationId xmlns:a16="http://schemas.microsoft.com/office/drawing/2014/main" id="{4D4BA975-08A6-EDFF-842A-8B818576E177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56" name="Rechteck 255">
                <a:extLst>
                  <a:ext uri="{FF2B5EF4-FFF2-40B4-BE49-F238E27FC236}">
                    <a16:creationId xmlns:a16="http://schemas.microsoft.com/office/drawing/2014/main" id="{2C5AC2DE-DDD6-5090-8911-6B5642AB6592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51249583-0731-BDA3-5A93-0B6597F31E5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58" name="Gerader Verbinder 257">
                <a:extLst>
                  <a:ext uri="{FF2B5EF4-FFF2-40B4-BE49-F238E27FC236}">
                    <a16:creationId xmlns:a16="http://schemas.microsoft.com/office/drawing/2014/main" id="{360DB47D-0307-04F7-298F-76319B395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Gerader Verbinder 258">
                <a:extLst>
                  <a:ext uri="{FF2B5EF4-FFF2-40B4-BE49-F238E27FC236}">
                    <a16:creationId xmlns:a16="http://schemas.microsoft.com/office/drawing/2014/main" id="{BA73A467-7397-F506-467C-A9A28AEFD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723D8157-795C-921E-15DC-05EE9DCDD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r Verbinder 260">
                <a:extLst>
                  <a:ext uri="{FF2B5EF4-FFF2-40B4-BE49-F238E27FC236}">
                    <a16:creationId xmlns:a16="http://schemas.microsoft.com/office/drawing/2014/main" id="{12749811-39DD-45AE-B9C6-6366C6E2F6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Gerader Verbinder 261">
                <a:extLst>
                  <a:ext uri="{FF2B5EF4-FFF2-40B4-BE49-F238E27FC236}">
                    <a16:creationId xmlns:a16="http://schemas.microsoft.com/office/drawing/2014/main" id="{FC9A43F1-FB3B-6D1C-B047-5EE5FDB60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Gerader Verbinder 262">
                <a:extLst>
                  <a:ext uri="{FF2B5EF4-FFF2-40B4-BE49-F238E27FC236}">
                    <a16:creationId xmlns:a16="http://schemas.microsoft.com/office/drawing/2014/main" id="{BDADBE46-A221-A306-5BF2-273921404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Gerader Verbinder 263">
                <a:extLst>
                  <a:ext uri="{FF2B5EF4-FFF2-40B4-BE49-F238E27FC236}">
                    <a16:creationId xmlns:a16="http://schemas.microsoft.com/office/drawing/2014/main" id="{7695C029-19C4-D3BB-CB89-8DFE098EF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Gerader Verbinder 264">
                <a:extLst>
                  <a:ext uri="{FF2B5EF4-FFF2-40B4-BE49-F238E27FC236}">
                    <a16:creationId xmlns:a16="http://schemas.microsoft.com/office/drawing/2014/main" id="{7D56FC29-8569-0204-1437-C1280B612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5ED29E64-9AAD-8754-9BAC-15E5E7C3B6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Ellipse 266">
                <a:extLst>
                  <a:ext uri="{FF2B5EF4-FFF2-40B4-BE49-F238E27FC236}">
                    <a16:creationId xmlns:a16="http://schemas.microsoft.com/office/drawing/2014/main" id="{DC4E9038-090D-AC80-2D06-482609521CF2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B54FBE81-72C4-B915-0A94-C01701FFA8E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Ellipse 268">
                <a:extLst>
                  <a:ext uri="{FF2B5EF4-FFF2-40B4-BE49-F238E27FC236}">
                    <a16:creationId xmlns:a16="http://schemas.microsoft.com/office/drawing/2014/main" id="{F839CAD2-6E27-A3B6-D00B-C7D812B8B58A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301E3CF4-BC57-EF6F-AEB7-73DBD938BE6A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Ellipse 270">
                <a:extLst>
                  <a:ext uri="{FF2B5EF4-FFF2-40B4-BE49-F238E27FC236}">
                    <a16:creationId xmlns:a16="http://schemas.microsoft.com/office/drawing/2014/main" id="{BF4CE0CF-2BC3-1CD2-F73F-D71F8CABD886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582633C3-8DBA-4904-5A5F-63523D6D42D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Ellipse 272">
                <a:extLst>
                  <a:ext uri="{FF2B5EF4-FFF2-40B4-BE49-F238E27FC236}">
                    <a16:creationId xmlns:a16="http://schemas.microsoft.com/office/drawing/2014/main" id="{F7CE88F4-88D4-1566-3A62-4BFCB46E255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FC7253FA-DB8B-25F6-9663-5E463A1AC24F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B08365C5-53FC-2CCC-7A22-5DBC911036B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E2346BF3-C4D5-0DFE-CD52-695C0DDF1C01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Ellipse 276">
                <a:extLst>
                  <a:ext uri="{FF2B5EF4-FFF2-40B4-BE49-F238E27FC236}">
                    <a16:creationId xmlns:a16="http://schemas.microsoft.com/office/drawing/2014/main" id="{B8499D62-6AE5-5E4C-5AF0-5B97816D15F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004350C7-3945-245E-972F-DD541E889F0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9" name="Ellipse 278">
                <a:extLst>
                  <a:ext uri="{FF2B5EF4-FFF2-40B4-BE49-F238E27FC236}">
                    <a16:creationId xmlns:a16="http://schemas.microsoft.com/office/drawing/2014/main" id="{DE775258-0CED-0F26-4449-599D206F0DAA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5F720F6C-AC20-0791-1E70-1CEE74F911DD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1" name="Ellipse 280">
                <a:extLst>
                  <a:ext uri="{FF2B5EF4-FFF2-40B4-BE49-F238E27FC236}">
                    <a16:creationId xmlns:a16="http://schemas.microsoft.com/office/drawing/2014/main" id="{EA9A49A4-E043-A096-A355-F76C0F8AC09B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76389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uppieren 191">
            <a:extLst>
              <a:ext uri="{FF2B5EF4-FFF2-40B4-BE49-F238E27FC236}">
                <a16:creationId xmlns:a16="http://schemas.microsoft.com/office/drawing/2014/main" id="{4740F3E0-864E-F3D4-AFF5-D2FEB8D474CC}"/>
              </a:ext>
            </a:extLst>
          </p:cNvPr>
          <p:cNvGrpSpPr/>
          <p:nvPr/>
        </p:nvGrpSpPr>
        <p:grpSpPr>
          <a:xfrm>
            <a:off x="6498993" y="2221976"/>
            <a:ext cx="3349159" cy="3189685"/>
            <a:chOff x="249070" y="2883180"/>
            <a:chExt cx="3349159" cy="3167755"/>
          </a:xfrm>
        </p:grpSpPr>
        <p:cxnSp>
          <p:nvCxnSpPr>
            <p:cNvPr id="193" name="Gerader Verbinder 192">
              <a:extLst>
                <a:ext uri="{FF2B5EF4-FFF2-40B4-BE49-F238E27FC236}">
                  <a16:creationId xmlns:a16="http://schemas.microsoft.com/office/drawing/2014/main" id="{2ED650D7-A67C-68ED-66FA-EFCE91A557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r Verbinder 193">
              <a:extLst>
                <a:ext uri="{FF2B5EF4-FFF2-40B4-BE49-F238E27FC236}">
                  <a16:creationId xmlns:a16="http://schemas.microsoft.com/office/drawing/2014/main" id="{B5CC0C1F-9C65-EAB3-FEEF-3D8ADD44F8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r Verbinder 194">
              <a:extLst>
                <a:ext uri="{FF2B5EF4-FFF2-40B4-BE49-F238E27FC236}">
                  <a16:creationId xmlns:a16="http://schemas.microsoft.com/office/drawing/2014/main" id="{9FC6043C-1E56-086D-C74A-D8DA7E2E70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Gerader Verbinder 195">
              <a:extLst>
                <a:ext uri="{FF2B5EF4-FFF2-40B4-BE49-F238E27FC236}">
                  <a16:creationId xmlns:a16="http://schemas.microsoft.com/office/drawing/2014/main" id="{D0D5DBA2-23EB-08CD-23EC-3A8E6CB407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Gerader Verbinder 196">
              <a:extLst>
                <a:ext uri="{FF2B5EF4-FFF2-40B4-BE49-F238E27FC236}">
                  <a16:creationId xmlns:a16="http://schemas.microsoft.com/office/drawing/2014/main" id="{16E49A58-0E16-5ED7-DD3F-B88AB6E618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Gerader Verbinder 197">
              <a:extLst>
                <a:ext uri="{FF2B5EF4-FFF2-40B4-BE49-F238E27FC236}">
                  <a16:creationId xmlns:a16="http://schemas.microsoft.com/office/drawing/2014/main" id="{39523596-772B-FD88-D443-57E254C12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Gerader Verbinder 198">
              <a:extLst>
                <a:ext uri="{FF2B5EF4-FFF2-40B4-BE49-F238E27FC236}">
                  <a16:creationId xmlns:a16="http://schemas.microsoft.com/office/drawing/2014/main" id="{C891B58F-DD5E-255D-F6C7-B11601F098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Gerader Verbinder 199">
              <a:extLst>
                <a:ext uri="{FF2B5EF4-FFF2-40B4-BE49-F238E27FC236}">
                  <a16:creationId xmlns:a16="http://schemas.microsoft.com/office/drawing/2014/main" id="{7367D968-4557-CBE7-F2BF-F52D0939DD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Gerader Verbinder 200">
              <a:extLst>
                <a:ext uri="{FF2B5EF4-FFF2-40B4-BE49-F238E27FC236}">
                  <a16:creationId xmlns:a16="http://schemas.microsoft.com/office/drawing/2014/main" id="{1481EFD8-38B9-1322-C13F-7DF88642B1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rader Verbinder 201">
              <a:extLst>
                <a:ext uri="{FF2B5EF4-FFF2-40B4-BE49-F238E27FC236}">
                  <a16:creationId xmlns:a16="http://schemas.microsoft.com/office/drawing/2014/main" id="{41C2514A-5C36-77C4-0D9F-D8F4F095F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Gerader Verbinder 202">
              <a:extLst>
                <a:ext uri="{FF2B5EF4-FFF2-40B4-BE49-F238E27FC236}">
                  <a16:creationId xmlns:a16="http://schemas.microsoft.com/office/drawing/2014/main" id="{660A99C7-2C7F-B061-F4C0-C175812542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Gerader Verbinder 203">
              <a:extLst>
                <a:ext uri="{FF2B5EF4-FFF2-40B4-BE49-F238E27FC236}">
                  <a16:creationId xmlns:a16="http://schemas.microsoft.com/office/drawing/2014/main" id="{3C31F3CA-087E-73B2-1F9F-7C10D37CA2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Gerader Verbinder 204">
              <a:extLst>
                <a:ext uri="{FF2B5EF4-FFF2-40B4-BE49-F238E27FC236}">
                  <a16:creationId xmlns:a16="http://schemas.microsoft.com/office/drawing/2014/main" id="{63C37412-14F6-88BE-E362-13EC551F0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Gerader Verbinder 205">
              <a:extLst>
                <a:ext uri="{FF2B5EF4-FFF2-40B4-BE49-F238E27FC236}">
                  <a16:creationId xmlns:a16="http://schemas.microsoft.com/office/drawing/2014/main" id="{B1558DC1-79B0-C807-46EC-DADDF9B3E5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Gerader Verbinder 206">
              <a:extLst>
                <a:ext uri="{FF2B5EF4-FFF2-40B4-BE49-F238E27FC236}">
                  <a16:creationId xmlns:a16="http://schemas.microsoft.com/office/drawing/2014/main" id="{BE967CF7-5CE8-7B6E-501C-0BA9F19479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Gerader Verbinder 207">
              <a:extLst>
                <a:ext uri="{FF2B5EF4-FFF2-40B4-BE49-F238E27FC236}">
                  <a16:creationId xmlns:a16="http://schemas.microsoft.com/office/drawing/2014/main" id="{A2C794C0-87BB-1997-2EE1-190AF4326D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9" name="Gruppieren 208">
              <a:extLst>
                <a:ext uri="{FF2B5EF4-FFF2-40B4-BE49-F238E27FC236}">
                  <a16:creationId xmlns:a16="http://schemas.microsoft.com/office/drawing/2014/main" id="{43F9B9C1-B22E-9984-B67C-B9A9F48AB81C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11" name="Rechteck 210">
                <a:extLst>
                  <a:ext uri="{FF2B5EF4-FFF2-40B4-BE49-F238E27FC236}">
                    <a16:creationId xmlns:a16="http://schemas.microsoft.com/office/drawing/2014/main" id="{174CB6F5-E44F-9307-1793-AB332250E320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9E0B1CC9-AA2F-2011-4CA7-752DBF5B937E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13" name="Gerader Verbinder 212">
                <a:extLst>
                  <a:ext uri="{FF2B5EF4-FFF2-40B4-BE49-F238E27FC236}">
                    <a16:creationId xmlns:a16="http://schemas.microsoft.com/office/drawing/2014/main" id="{F094C694-AF06-620B-04FF-EAB928DC49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Gerader Verbinder 213">
                <a:extLst>
                  <a:ext uri="{FF2B5EF4-FFF2-40B4-BE49-F238E27FC236}">
                    <a16:creationId xmlns:a16="http://schemas.microsoft.com/office/drawing/2014/main" id="{C8E664F0-E048-A7D5-6638-44DA009B43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Gerader Verbinder 214">
                <a:extLst>
                  <a:ext uri="{FF2B5EF4-FFF2-40B4-BE49-F238E27FC236}">
                    <a16:creationId xmlns:a16="http://schemas.microsoft.com/office/drawing/2014/main" id="{EBE72783-60C0-3D31-72C0-04583AC124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Gerader Verbinder 215">
                <a:extLst>
                  <a:ext uri="{FF2B5EF4-FFF2-40B4-BE49-F238E27FC236}">
                    <a16:creationId xmlns:a16="http://schemas.microsoft.com/office/drawing/2014/main" id="{27BEF2C1-18D0-E90F-6E09-766E8ECB94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Gerader Verbinder 216">
                <a:extLst>
                  <a:ext uri="{FF2B5EF4-FFF2-40B4-BE49-F238E27FC236}">
                    <a16:creationId xmlns:a16="http://schemas.microsoft.com/office/drawing/2014/main" id="{F641A0C6-AD24-B2DC-9590-DFF8F63956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Gerader Verbinder 217">
                <a:extLst>
                  <a:ext uri="{FF2B5EF4-FFF2-40B4-BE49-F238E27FC236}">
                    <a16:creationId xmlns:a16="http://schemas.microsoft.com/office/drawing/2014/main" id="{EA00065C-4ACD-1481-89C2-D3C16A74DF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Gerader Verbinder 218">
                <a:extLst>
                  <a:ext uri="{FF2B5EF4-FFF2-40B4-BE49-F238E27FC236}">
                    <a16:creationId xmlns:a16="http://schemas.microsoft.com/office/drawing/2014/main" id="{20D57C16-260D-831F-AC2C-55DB004948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Gerader Verbinder 219">
                <a:extLst>
                  <a:ext uri="{FF2B5EF4-FFF2-40B4-BE49-F238E27FC236}">
                    <a16:creationId xmlns:a16="http://schemas.microsoft.com/office/drawing/2014/main" id="{AC3BBA19-C553-B3B2-C4A7-9107103F9C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Ellipse 220">
                <a:extLst>
                  <a:ext uri="{FF2B5EF4-FFF2-40B4-BE49-F238E27FC236}">
                    <a16:creationId xmlns:a16="http://schemas.microsoft.com/office/drawing/2014/main" id="{7999E875-3793-CAE6-4963-DD632B20827D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2" name="Ellipse 221">
                <a:extLst>
                  <a:ext uri="{FF2B5EF4-FFF2-40B4-BE49-F238E27FC236}">
                    <a16:creationId xmlns:a16="http://schemas.microsoft.com/office/drawing/2014/main" id="{330C9BBD-ABAC-F877-F3A8-CAC316033F39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3" name="Ellipse 222">
                <a:extLst>
                  <a:ext uri="{FF2B5EF4-FFF2-40B4-BE49-F238E27FC236}">
                    <a16:creationId xmlns:a16="http://schemas.microsoft.com/office/drawing/2014/main" id="{0E51C08B-7DF2-74E5-FB6B-22F14C06532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4" name="Ellipse 223">
                <a:extLst>
                  <a:ext uri="{FF2B5EF4-FFF2-40B4-BE49-F238E27FC236}">
                    <a16:creationId xmlns:a16="http://schemas.microsoft.com/office/drawing/2014/main" id="{7F757157-3043-4076-CAC8-031B69681766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5" name="Ellipse 224">
                <a:extLst>
                  <a:ext uri="{FF2B5EF4-FFF2-40B4-BE49-F238E27FC236}">
                    <a16:creationId xmlns:a16="http://schemas.microsoft.com/office/drawing/2014/main" id="{CFE65CF2-45A8-9315-491E-0B1B61120FE3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6" name="Ellipse 225">
                <a:extLst>
                  <a:ext uri="{FF2B5EF4-FFF2-40B4-BE49-F238E27FC236}">
                    <a16:creationId xmlns:a16="http://schemas.microsoft.com/office/drawing/2014/main" id="{CDEFE903-C61B-12EC-24A9-B03ED85CB04B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7" name="Ellipse 226">
                <a:extLst>
                  <a:ext uri="{FF2B5EF4-FFF2-40B4-BE49-F238E27FC236}">
                    <a16:creationId xmlns:a16="http://schemas.microsoft.com/office/drawing/2014/main" id="{71EAACE6-100C-DD19-8576-6BC593AEA209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8" name="Ellipse 227">
                <a:extLst>
                  <a:ext uri="{FF2B5EF4-FFF2-40B4-BE49-F238E27FC236}">
                    <a16:creationId xmlns:a16="http://schemas.microsoft.com/office/drawing/2014/main" id="{830742D8-A414-403F-9B75-C900BCFDFDB6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9" name="Ellipse 228">
                <a:extLst>
                  <a:ext uri="{FF2B5EF4-FFF2-40B4-BE49-F238E27FC236}">
                    <a16:creationId xmlns:a16="http://schemas.microsoft.com/office/drawing/2014/main" id="{ED37CCA5-019B-3D44-45AB-F79E77320A3E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0" name="Ellipse 229">
                <a:extLst>
                  <a:ext uri="{FF2B5EF4-FFF2-40B4-BE49-F238E27FC236}">
                    <a16:creationId xmlns:a16="http://schemas.microsoft.com/office/drawing/2014/main" id="{7C07AD08-61FA-FE7D-FF3B-3498C7D2EB0B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1" name="Ellipse 230">
                <a:extLst>
                  <a:ext uri="{FF2B5EF4-FFF2-40B4-BE49-F238E27FC236}">
                    <a16:creationId xmlns:a16="http://schemas.microsoft.com/office/drawing/2014/main" id="{8FA64B28-AECD-2770-EEC9-BD30095D285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2" name="Ellipse 231">
                <a:extLst>
                  <a:ext uri="{FF2B5EF4-FFF2-40B4-BE49-F238E27FC236}">
                    <a16:creationId xmlns:a16="http://schemas.microsoft.com/office/drawing/2014/main" id="{8AFB2F83-54B8-5A61-67F5-04B192E42301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3" name="Ellipse 232">
                <a:extLst>
                  <a:ext uri="{FF2B5EF4-FFF2-40B4-BE49-F238E27FC236}">
                    <a16:creationId xmlns:a16="http://schemas.microsoft.com/office/drawing/2014/main" id="{2251457D-4004-4B50-3508-67FFB1E90A7B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4" name="Ellipse 233">
                <a:extLst>
                  <a:ext uri="{FF2B5EF4-FFF2-40B4-BE49-F238E27FC236}">
                    <a16:creationId xmlns:a16="http://schemas.microsoft.com/office/drawing/2014/main" id="{B7725253-57EA-0D7E-F7F4-9E70315B7568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5" name="Ellipse 234">
                <a:extLst>
                  <a:ext uri="{FF2B5EF4-FFF2-40B4-BE49-F238E27FC236}">
                    <a16:creationId xmlns:a16="http://schemas.microsoft.com/office/drawing/2014/main" id="{66A9883C-C6CC-7A79-EBBD-7C7251DC2E37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6" name="Ellipse 235">
                <a:extLst>
                  <a:ext uri="{FF2B5EF4-FFF2-40B4-BE49-F238E27FC236}">
                    <a16:creationId xmlns:a16="http://schemas.microsoft.com/office/drawing/2014/main" id="{25C5CE94-F5FB-5907-7E2D-6100470F7A18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Antiferromagnetismus:Ja</a:t>
            </a:r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03127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95856" y="3027291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4396806" y="1101814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Bandentartung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2841466" y="1392900"/>
            <a:ext cx="5724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Symmetrien: Zeitumkehr + Translation</a:t>
            </a:r>
          </a:p>
          <a:p>
            <a:pPr lvl="2"/>
            <a:r>
              <a:rPr lang="de-DE" dirty="0"/>
              <a:t>	       Zeitumkehr + Inversion </a:t>
            </a:r>
          </a:p>
          <a:p>
            <a:pPr lvl="2"/>
            <a:r>
              <a:rPr lang="de-DE" dirty="0"/>
              <a:t>	       (Zeitumkehrsymmetrie)	</a:t>
            </a:r>
          </a:p>
        </p:txBody>
      </p: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3738E3D5-FBE8-627A-DCC7-F745E929BA04}"/>
              </a:ext>
            </a:extLst>
          </p:cNvPr>
          <p:cNvGrpSpPr/>
          <p:nvPr/>
        </p:nvGrpSpPr>
        <p:grpSpPr>
          <a:xfrm>
            <a:off x="6495850" y="3027780"/>
            <a:ext cx="3349159" cy="3167755"/>
            <a:chOff x="249070" y="2883180"/>
            <a:chExt cx="3349159" cy="3167755"/>
          </a:xfrm>
        </p:grpSpPr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79EA7DB2-F044-5EF5-2709-50AB4ABB9E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31885E71-6C47-B1BA-281B-03AE389B8E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DA401229-76C3-FD3D-BE30-1F07D99B3B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044373BF-0509-9392-3614-EF0E6B0BC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6861ED58-5E57-DFD8-ECC7-81A32F7F5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CDFD4BF0-0659-FC2C-A6D1-B83911604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7F92AEE2-D30A-B577-F7B9-3FC780C30D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51076E75-5786-5567-CE1F-90C0D27578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F13C684D-C56D-B7E9-25BB-9C865B639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ADABAC33-5D28-F80A-827C-63572BF70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988CBF13-0D45-6014-AFBD-D58085EBC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2F9C05F3-D298-D2CE-37E1-BE30F08EA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3BF73577-B125-DF57-6361-FAFE3953B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69616E4E-47C0-512B-6D3F-D95B9A6C7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96AD6ACE-78F0-07FF-1DE3-A6AB3EF1B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46DA848A-1B3C-0F1D-54A5-5CD3F88A1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Gruppieren 253">
              <a:extLst>
                <a:ext uri="{FF2B5EF4-FFF2-40B4-BE49-F238E27FC236}">
                  <a16:creationId xmlns:a16="http://schemas.microsoft.com/office/drawing/2014/main" id="{4D4BA975-08A6-EDFF-842A-8B818576E177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56" name="Rechteck 255">
                <a:extLst>
                  <a:ext uri="{FF2B5EF4-FFF2-40B4-BE49-F238E27FC236}">
                    <a16:creationId xmlns:a16="http://schemas.microsoft.com/office/drawing/2014/main" id="{2C5AC2DE-DDD6-5090-8911-6B5642AB6592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51249583-0731-BDA3-5A93-0B6597F31E5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58" name="Gerader Verbinder 257">
                <a:extLst>
                  <a:ext uri="{FF2B5EF4-FFF2-40B4-BE49-F238E27FC236}">
                    <a16:creationId xmlns:a16="http://schemas.microsoft.com/office/drawing/2014/main" id="{360DB47D-0307-04F7-298F-76319B395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Gerader Verbinder 258">
                <a:extLst>
                  <a:ext uri="{FF2B5EF4-FFF2-40B4-BE49-F238E27FC236}">
                    <a16:creationId xmlns:a16="http://schemas.microsoft.com/office/drawing/2014/main" id="{BA73A467-7397-F506-467C-A9A28AEFD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723D8157-795C-921E-15DC-05EE9DCDD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r Verbinder 260">
                <a:extLst>
                  <a:ext uri="{FF2B5EF4-FFF2-40B4-BE49-F238E27FC236}">
                    <a16:creationId xmlns:a16="http://schemas.microsoft.com/office/drawing/2014/main" id="{12749811-39DD-45AE-B9C6-6366C6E2F6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Gerader Verbinder 261">
                <a:extLst>
                  <a:ext uri="{FF2B5EF4-FFF2-40B4-BE49-F238E27FC236}">
                    <a16:creationId xmlns:a16="http://schemas.microsoft.com/office/drawing/2014/main" id="{FC9A43F1-FB3B-6D1C-B047-5EE5FDB60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Gerader Verbinder 262">
                <a:extLst>
                  <a:ext uri="{FF2B5EF4-FFF2-40B4-BE49-F238E27FC236}">
                    <a16:creationId xmlns:a16="http://schemas.microsoft.com/office/drawing/2014/main" id="{BDADBE46-A221-A306-5BF2-273921404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Gerader Verbinder 263">
                <a:extLst>
                  <a:ext uri="{FF2B5EF4-FFF2-40B4-BE49-F238E27FC236}">
                    <a16:creationId xmlns:a16="http://schemas.microsoft.com/office/drawing/2014/main" id="{7695C029-19C4-D3BB-CB89-8DFE098EF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Gerader Verbinder 264">
                <a:extLst>
                  <a:ext uri="{FF2B5EF4-FFF2-40B4-BE49-F238E27FC236}">
                    <a16:creationId xmlns:a16="http://schemas.microsoft.com/office/drawing/2014/main" id="{7D56FC29-8569-0204-1437-C1280B612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5ED29E64-9AAD-8754-9BAC-15E5E7C3B6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Ellipse 266">
                <a:extLst>
                  <a:ext uri="{FF2B5EF4-FFF2-40B4-BE49-F238E27FC236}">
                    <a16:creationId xmlns:a16="http://schemas.microsoft.com/office/drawing/2014/main" id="{DC4E9038-090D-AC80-2D06-482609521CF2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B54FBE81-72C4-B915-0A94-C01701FFA8E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Ellipse 268">
                <a:extLst>
                  <a:ext uri="{FF2B5EF4-FFF2-40B4-BE49-F238E27FC236}">
                    <a16:creationId xmlns:a16="http://schemas.microsoft.com/office/drawing/2014/main" id="{F839CAD2-6E27-A3B6-D00B-C7D812B8B58A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301E3CF4-BC57-EF6F-AEB7-73DBD938BE6A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Ellipse 270">
                <a:extLst>
                  <a:ext uri="{FF2B5EF4-FFF2-40B4-BE49-F238E27FC236}">
                    <a16:creationId xmlns:a16="http://schemas.microsoft.com/office/drawing/2014/main" id="{BF4CE0CF-2BC3-1CD2-F73F-D71F8CABD886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582633C3-8DBA-4904-5A5F-63523D6D42D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Ellipse 272">
                <a:extLst>
                  <a:ext uri="{FF2B5EF4-FFF2-40B4-BE49-F238E27FC236}">
                    <a16:creationId xmlns:a16="http://schemas.microsoft.com/office/drawing/2014/main" id="{F7CE88F4-88D4-1566-3A62-4BFCB46E255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FC7253FA-DB8B-25F6-9663-5E463A1AC24F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B08365C5-53FC-2CCC-7A22-5DBC911036B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E2346BF3-C4D5-0DFE-CD52-695C0DDF1C01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Ellipse 276">
                <a:extLst>
                  <a:ext uri="{FF2B5EF4-FFF2-40B4-BE49-F238E27FC236}">
                    <a16:creationId xmlns:a16="http://schemas.microsoft.com/office/drawing/2014/main" id="{B8499D62-6AE5-5E4C-5AF0-5B97816D15F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004350C7-3945-245E-972F-DD541E889F0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9" name="Ellipse 278">
                <a:extLst>
                  <a:ext uri="{FF2B5EF4-FFF2-40B4-BE49-F238E27FC236}">
                    <a16:creationId xmlns:a16="http://schemas.microsoft.com/office/drawing/2014/main" id="{DE775258-0CED-0F26-4449-599D206F0DAA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5F720F6C-AC20-0791-1E70-1CEE74F911DD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1" name="Ellipse 280">
                <a:extLst>
                  <a:ext uri="{FF2B5EF4-FFF2-40B4-BE49-F238E27FC236}">
                    <a16:creationId xmlns:a16="http://schemas.microsoft.com/office/drawing/2014/main" id="{EA9A49A4-E043-A096-A355-F76C0F8AC09B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82" name="Pfeil: nach unten 281">
            <a:extLst>
              <a:ext uri="{FF2B5EF4-FFF2-40B4-BE49-F238E27FC236}">
                <a16:creationId xmlns:a16="http://schemas.microsoft.com/office/drawing/2014/main" id="{3900FE5F-D441-9919-0178-60E31A57626B}"/>
              </a:ext>
            </a:extLst>
          </p:cNvPr>
          <p:cNvSpPr/>
          <p:nvPr/>
        </p:nvSpPr>
        <p:spPr>
          <a:xfrm rot="10800000">
            <a:off x="9577949" y="4266327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3" name="Pfeil: nach unten 282">
            <a:extLst>
              <a:ext uri="{FF2B5EF4-FFF2-40B4-BE49-F238E27FC236}">
                <a16:creationId xmlns:a16="http://schemas.microsoft.com/office/drawing/2014/main" id="{14520162-1C41-03E1-B2C3-79879AAE92D3}"/>
              </a:ext>
            </a:extLst>
          </p:cNvPr>
          <p:cNvSpPr/>
          <p:nvPr/>
        </p:nvSpPr>
        <p:spPr>
          <a:xfrm rot="10800000">
            <a:off x="8742039" y="4266213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4" name="Pfeil: nach unten 283">
            <a:extLst>
              <a:ext uri="{FF2B5EF4-FFF2-40B4-BE49-F238E27FC236}">
                <a16:creationId xmlns:a16="http://schemas.microsoft.com/office/drawing/2014/main" id="{05BBEE5E-5110-C64C-37D6-EB92EFE968C4}"/>
              </a:ext>
            </a:extLst>
          </p:cNvPr>
          <p:cNvSpPr/>
          <p:nvPr/>
        </p:nvSpPr>
        <p:spPr>
          <a:xfrm rot="10800000">
            <a:off x="7924108" y="4266213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5" name="Pfeil: nach unten 284">
            <a:extLst>
              <a:ext uri="{FF2B5EF4-FFF2-40B4-BE49-F238E27FC236}">
                <a16:creationId xmlns:a16="http://schemas.microsoft.com/office/drawing/2014/main" id="{5CACFBB3-2514-C9D0-77F0-3C442C34252D}"/>
              </a:ext>
            </a:extLst>
          </p:cNvPr>
          <p:cNvSpPr/>
          <p:nvPr/>
        </p:nvSpPr>
        <p:spPr>
          <a:xfrm rot="10800000">
            <a:off x="7084568" y="4254587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1651A777-B046-A09F-37F8-8C132659BB65}"/>
              </a:ext>
            </a:extLst>
          </p:cNvPr>
          <p:cNvSpPr txBox="1"/>
          <p:nvPr/>
        </p:nvSpPr>
        <p:spPr>
          <a:xfrm>
            <a:off x="4386772" y="5055392"/>
            <a:ext cx="1518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Translation </a:t>
            </a:r>
            <a:r>
              <a:rPr lang="de-DE" dirty="0">
                <a:solidFill>
                  <a:srgbClr val="FFC000"/>
                </a:solidFill>
              </a:rPr>
              <a:t>T</a:t>
            </a:r>
          </a:p>
        </p:txBody>
      </p:sp>
      <p:pic>
        <p:nvPicPr>
          <p:cNvPr id="287" name="Grafik 286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FB27F926-A2E3-389D-8864-E9B27DAC3E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18" y="219560"/>
            <a:ext cx="3027967" cy="1966954"/>
          </a:xfrm>
          <a:prstGeom prst="rect">
            <a:avLst/>
          </a:prstGeom>
        </p:spPr>
      </p:pic>
      <p:sp>
        <p:nvSpPr>
          <p:cNvPr id="288" name="Textfeld 287">
            <a:extLst>
              <a:ext uri="{FF2B5EF4-FFF2-40B4-BE49-F238E27FC236}">
                <a16:creationId xmlns:a16="http://schemas.microsoft.com/office/drawing/2014/main" id="{62EB7C9B-1A65-545F-4319-2C1B588B57A8}"/>
              </a:ext>
            </a:extLst>
          </p:cNvPr>
          <p:cNvSpPr txBox="1"/>
          <p:nvPr/>
        </p:nvSpPr>
        <p:spPr>
          <a:xfrm>
            <a:off x="4396806" y="5550278"/>
            <a:ext cx="144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des Gitters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F647254-17B1-BDD1-A287-EC5C1D28A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6153" y="1785569"/>
            <a:ext cx="720758" cy="33265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3318866-DCB5-1074-8B9D-432CFB56C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3112" y="1433725"/>
            <a:ext cx="720758" cy="32321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71148BC-79D1-9475-DD20-F512A6C0C9D1}"/>
              </a:ext>
            </a:extLst>
          </p:cNvPr>
          <p:cNvSpPr txBox="1"/>
          <p:nvPr/>
        </p:nvSpPr>
        <p:spPr>
          <a:xfrm>
            <a:off x="9775411" y="2269974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35832375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Altermagnetismus</a:t>
            </a:r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791544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338033" y="3920149"/>
            <a:ext cx="1728192" cy="32080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89" y="3408589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256890" y="4924823"/>
            <a:ext cx="1728192" cy="2870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A194C525-AB61-2A8A-5277-13C2EAF37376}"/>
              </a:ext>
            </a:extLst>
          </p:cNvPr>
          <p:cNvGrpSpPr/>
          <p:nvPr/>
        </p:nvGrpSpPr>
        <p:grpSpPr>
          <a:xfrm>
            <a:off x="839416" y="3502119"/>
            <a:ext cx="2160240" cy="1961950"/>
            <a:chOff x="839416" y="3502119"/>
            <a:chExt cx="2160240" cy="1961950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47087EDA-1230-CD7E-5189-493E20CF0C2A}"/>
                </a:ext>
              </a:extLst>
            </p:cNvPr>
            <p:cNvGrpSpPr/>
            <p:nvPr/>
          </p:nvGrpSpPr>
          <p:grpSpPr>
            <a:xfrm>
              <a:off x="839416" y="3502119"/>
              <a:ext cx="2160240" cy="1961950"/>
              <a:chOff x="839416" y="3502119"/>
              <a:chExt cx="2160240" cy="1961950"/>
            </a:xfrm>
          </p:grpSpPr>
          <p:cxnSp>
            <p:nvCxnSpPr>
              <p:cNvPr id="120" name="Gerader Verbinder 119">
                <a:extLst>
                  <a:ext uri="{FF2B5EF4-FFF2-40B4-BE49-F238E27FC236}">
                    <a16:creationId xmlns:a16="http://schemas.microsoft.com/office/drawing/2014/main" id="{B866FEAB-2378-6806-91C8-10114F7094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9416" y="4097307"/>
                <a:ext cx="648197" cy="454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Gerader Verbinder 122">
                <a:extLst>
                  <a:ext uri="{FF2B5EF4-FFF2-40B4-BE49-F238E27FC236}">
                    <a16:creationId xmlns:a16="http://schemas.microsoft.com/office/drawing/2014/main" id="{110E51DD-BAF8-0ED0-2413-77A2C46F1B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9416" y="4870798"/>
                <a:ext cx="647121" cy="1222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Gerader Verbinder 112">
                <a:extLst>
                  <a:ext uri="{FF2B5EF4-FFF2-40B4-BE49-F238E27FC236}">
                    <a16:creationId xmlns:a16="http://schemas.microsoft.com/office/drawing/2014/main" id="{9154C039-D261-C6CB-B6FB-16487ED368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8877" y="4080887"/>
                <a:ext cx="64077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r Verbinder 118">
                <a:extLst>
                  <a:ext uri="{FF2B5EF4-FFF2-40B4-BE49-F238E27FC236}">
                    <a16:creationId xmlns:a16="http://schemas.microsoft.com/office/drawing/2014/main" id="{4935149C-BC0C-8C30-E43E-0A8577C942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41074" y="4883420"/>
                <a:ext cx="658582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r Verbinder 107">
                <a:extLst>
                  <a:ext uri="{FF2B5EF4-FFF2-40B4-BE49-F238E27FC236}">
                    <a16:creationId xmlns:a16="http://schemas.microsoft.com/office/drawing/2014/main" id="{51D2DA18-DA93-547F-647B-662629B5F3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02119"/>
                <a:ext cx="19575" cy="57876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Gerader Verbinder 108">
                <a:extLst>
                  <a:ext uri="{FF2B5EF4-FFF2-40B4-BE49-F238E27FC236}">
                    <a16:creationId xmlns:a16="http://schemas.microsoft.com/office/drawing/2014/main" id="{54A6BF75-C267-986F-A4C1-94B917857D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31701" y="4835016"/>
                <a:ext cx="3213" cy="6290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Gerader Verbinder 111">
                <a:extLst>
                  <a:ext uri="{FF2B5EF4-FFF2-40B4-BE49-F238E27FC236}">
                    <a16:creationId xmlns:a16="http://schemas.microsoft.com/office/drawing/2014/main" id="{1188FF91-368B-6FC4-2864-676C32C56C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21546" y="4834614"/>
                <a:ext cx="13993" cy="62945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r Verbinder 105">
                <a:extLst>
                  <a:ext uri="{FF2B5EF4-FFF2-40B4-BE49-F238E27FC236}">
                    <a16:creationId xmlns:a16="http://schemas.microsoft.com/office/drawing/2014/main" id="{9382EBAF-EF8A-160C-019D-C2F2641B3A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9135" y="3502119"/>
                <a:ext cx="2566" cy="56234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6" name="Raute 25">
              <a:extLst>
                <a:ext uri="{FF2B5EF4-FFF2-40B4-BE49-F238E27FC236}">
                  <a16:creationId xmlns:a16="http://schemas.microsoft.com/office/drawing/2014/main" id="{7863E659-C97E-51A9-69E6-7D65CB229C6F}"/>
                </a:ext>
              </a:extLst>
            </p:cNvPr>
            <p:cNvSpPr/>
            <p:nvPr/>
          </p:nvSpPr>
          <p:spPr>
            <a:xfrm>
              <a:off x="1926438" y="389607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Raute 36">
              <a:extLst>
                <a:ext uri="{FF2B5EF4-FFF2-40B4-BE49-F238E27FC236}">
                  <a16:creationId xmlns:a16="http://schemas.microsoft.com/office/drawing/2014/main" id="{43DCAE1E-1FF1-6350-87E7-02E92A771D4B}"/>
                </a:ext>
              </a:extLst>
            </p:cNvPr>
            <p:cNvSpPr/>
            <p:nvPr/>
          </p:nvSpPr>
          <p:spPr>
            <a:xfrm rot="16200000">
              <a:off x="1135201" y="389742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Raute 37">
              <a:extLst>
                <a:ext uri="{FF2B5EF4-FFF2-40B4-BE49-F238E27FC236}">
                  <a16:creationId xmlns:a16="http://schemas.microsoft.com/office/drawing/2014/main" id="{7D7E18D2-602F-F707-FF9C-890E411DDA4E}"/>
                </a:ext>
              </a:extLst>
            </p:cNvPr>
            <p:cNvSpPr/>
            <p:nvPr/>
          </p:nvSpPr>
          <p:spPr>
            <a:xfrm rot="16200000">
              <a:off x="1926437" y="4685695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9" name="Raute 38">
              <a:extLst>
                <a:ext uri="{FF2B5EF4-FFF2-40B4-BE49-F238E27FC236}">
                  <a16:creationId xmlns:a16="http://schemas.microsoft.com/office/drawing/2014/main" id="{C7FAADDD-93DF-8EA7-4E1E-E51043FD8CD7}"/>
                </a:ext>
              </a:extLst>
            </p:cNvPr>
            <p:cNvSpPr/>
            <p:nvPr/>
          </p:nvSpPr>
          <p:spPr>
            <a:xfrm>
              <a:off x="1125986" y="467918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C6E96815-2E8B-A4AD-5EDE-B368A134071E}"/>
              </a:ext>
            </a:extLst>
          </p:cNvPr>
          <p:cNvGrpSpPr/>
          <p:nvPr/>
        </p:nvGrpSpPr>
        <p:grpSpPr>
          <a:xfrm>
            <a:off x="7968208" y="3668827"/>
            <a:ext cx="1685940" cy="1763466"/>
            <a:chOff x="7968208" y="3668827"/>
            <a:chExt cx="1685940" cy="1763466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9B5CC0C2-FDA1-6D26-F2DB-38F67D426BC5}"/>
                </a:ext>
              </a:extLst>
            </p:cNvPr>
            <p:cNvGrpSpPr/>
            <p:nvPr/>
          </p:nvGrpSpPr>
          <p:grpSpPr>
            <a:xfrm>
              <a:off x="7968208" y="3668827"/>
              <a:ext cx="1685940" cy="1717204"/>
              <a:chOff x="1079737" y="3524612"/>
              <a:chExt cx="1685940" cy="1717204"/>
            </a:xfrm>
          </p:grpSpPr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2AD1C578-0FB7-B040-5D1C-7043EA5C0C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0813" y="409730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2AE83A7F-0937-8C81-EE60-72F5783772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9737" y="4883018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4B785D5C-4F12-74D1-6CC3-BA62E4065E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58877" y="408088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94C32B91-9656-6AEC-F752-0636B8EDA0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1074" y="4883420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rader Verbinder 14">
                <a:extLst>
                  <a:ext uri="{FF2B5EF4-FFF2-40B4-BE49-F238E27FC236}">
                    <a16:creationId xmlns:a16="http://schemas.microsoft.com/office/drawing/2014/main" id="{01B77203-F928-D032-A378-F35552DCB1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24612"/>
                <a:ext cx="4924" cy="55627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r Verbinder 15">
                <a:extLst>
                  <a:ext uri="{FF2B5EF4-FFF2-40B4-BE49-F238E27FC236}">
                    <a16:creationId xmlns:a16="http://schemas.microsoft.com/office/drawing/2014/main" id="{BF0967D7-E05B-4CB6-12CD-AD828F0015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701" y="4835016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458E54E0-24E6-7104-987D-74ABB79EBA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1546" y="4834614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id="{82182BEF-9047-F5C9-64DC-668A73A4B0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699" y="3542462"/>
                <a:ext cx="0" cy="52200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AD77BC87-EBE9-F808-FE74-7A658D8A33F0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44" name="Raute 43">
              <a:extLst>
                <a:ext uri="{FF2B5EF4-FFF2-40B4-BE49-F238E27FC236}">
                  <a16:creationId xmlns:a16="http://schemas.microsoft.com/office/drawing/2014/main" id="{49172374-7252-6D90-2178-640CAC9354B4}"/>
                </a:ext>
              </a:extLst>
            </p:cNvPr>
            <p:cNvSpPr/>
            <p:nvPr/>
          </p:nvSpPr>
          <p:spPr>
            <a:xfrm>
              <a:off x="8811695" y="403646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5" name="Raute 44">
              <a:extLst>
                <a:ext uri="{FF2B5EF4-FFF2-40B4-BE49-F238E27FC236}">
                  <a16:creationId xmlns:a16="http://schemas.microsoft.com/office/drawing/2014/main" id="{5D87EC28-D907-62D5-78B9-F25208A89BB7}"/>
                </a:ext>
              </a:extLst>
            </p:cNvPr>
            <p:cNvSpPr/>
            <p:nvPr/>
          </p:nvSpPr>
          <p:spPr>
            <a:xfrm rot="16200000">
              <a:off x="8020458" y="4037824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4" name="Raute 73">
              <a:extLst>
                <a:ext uri="{FF2B5EF4-FFF2-40B4-BE49-F238E27FC236}">
                  <a16:creationId xmlns:a16="http://schemas.microsoft.com/office/drawing/2014/main" id="{57254CF0-CBEA-E4EC-6763-38F7517AE30D}"/>
                </a:ext>
              </a:extLst>
            </p:cNvPr>
            <p:cNvSpPr/>
            <p:nvPr/>
          </p:nvSpPr>
          <p:spPr>
            <a:xfrm rot="16200000">
              <a:off x="8811694" y="4826091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5" name="Raute 74">
              <a:extLst>
                <a:ext uri="{FF2B5EF4-FFF2-40B4-BE49-F238E27FC236}">
                  <a16:creationId xmlns:a16="http://schemas.microsoft.com/office/drawing/2014/main" id="{BABB20BC-52AB-E67F-6C6B-465EBE6E3E12}"/>
                </a:ext>
              </a:extLst>
            </p:cNvPr>
            <p:cNvSpPr/>
            <p:nvPr/>
          </p:nvSpPr>
          <p:spPr>
            <a:xfrm>
              <a:off x="8011243" y="481957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0BCC91F4-3498-6D21-1657-44806A682DBF}"/>
              </a:ext>
            </a:extLst>
          </p:cNvPr>
          <p:cNvGrpSpPr/>
          <p:nvPr/>
        </p:nvGrpSpPr>
        <p:grpSpPr>
          <a:xfrm rot="16200000">
            <a:off x="1391223" y="3985464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D343230C-6438-FA55-C825-A1515A28691D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585B12F-C4B1-CAA5-CEB8-5223C0F0E0E4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Flussdiagramm: Gespeicherte Daten 28">
              <a:extLst>
                <a:ext uri="{FF2B5EF4-FFF2-40B4-BE49-F238E27FC236}">
                  <a16:creationId xmlns:a16="http://schemas.microsoft.com/office/drawing/2014/main" id="{B12095CA-BF64-4E8F-9759-0D335BB42B2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Flussdiagramm: Gespeicherte Daten 29">
              <a:extLst>
                <a:ext uri="{FF2B5EF4-FFF2-40B4-BE49-F238E27FC236}">
                  <a16:creationId xmlns:a16="http://schemas.microsoft.com/office/drawing/2014/main" id="{CD03FEDF-183F-2A43-EA11-632F9A100570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97D3A1BE-40CD-E140-3575-A994E45725DC}"/>
              </a:ext>
            </a:extLst>
          </p:cNvPr>
          <p:cNvGrpSpPr/>
          <p:nvPr/>
        </p:nvGrpSpPr>
        <p:grpSpPr>
          <a:xfrm rot="16200000">
            <a:off x="2190362" y="4775409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43B1321D-CD58-61B0-1779-3080032C60E6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AB1E2BC-9B29-D38C-D25C-A24D1F49DA0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lussdiagramm: Gespeicherte Daten 34">
              <a:extLst>
                <a:ext uri="{FF2B5EF4-FFF2-40B4-BE49-F238E27FC236}">
                  <a16:creationId xmlns:a16="http://schemas.microsoft.com/office/drawing/2014/main" id="{497D1D53-35A0-D487-FA2A-5E43EFA8C5FE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Flussdiagramm: Gespeicherte Daten 35">
              <a:extLst>
                <a:ext uri="{FF2B5EF4-FFF2-40B4-BE49-F238E27FC236}">
                  <a16:creationId xmlns:a16="http://schemas.microsoft.com/office/drawing/2014/main" id="{6F9D77D8-2717-F42E-E5B0-6B29136E20BE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A34256B9-4614-EE16-E407-44D648AFC184}"/>
              </a:ext>
            </a:extLst>
          </p:cNvPr>
          <p:cNvGrpSpPr/>
          <p:nvPr/>
        </p:nvGrpSpPr>
        <p:grpSpPr>
          <a:xfrm>
            <a:off x="2191705" y="3975150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51DA9D5A-8648-20A8-DF70-8107B5A63CC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BEDB7D54-F1A9-CE8F-DCC0-E7D8EEF31712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Flussdiagramm: Gespeicherte Daten 42">
              <a:extLst>
                <a:ext uri="{FF2B5EF4-FFF2-40B4-BE49-F238E27FC236}">
                  <a16:creationId xmlns:a16="http://schemas.microsoft.com/office/drawing/2014/main" id="{59B72CD0-C9B0-60F6-F6B4-7764B82F4220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Flussdiagramm: Gespeicherte Daten 45">
              <a:extLst>
                <a:ext uri="{FF2B5EF4-FFF2-40B4-BE49-F238E27FC236}">
                  <a16:creationId xmlns:a16="http://schemas.microsoft.com/office/drawing/2014/main" id="{E1CF88CA-2683-3BED-56E9-7EB5E84D9401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C72FC151-CA38-B3ED-7010-B5BDF65DE117}"/>
              </a:ext>
            </a:extLst>
          </p:cNvPr>
          <p:cNvGrpSpPr/>
          <p:nvPr/>
        </p:nvGrpSpPr>
        <p:grpSpPr>
          <a:xfrm>
            <a:off x="1396232" y="4766811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5D19BAEC-388E-E090-B142-A6FBC83CF5D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3EC1DA2C-B46E-D7D4-E92B-8BBFA0B6B2B5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lussdiagramm: Gespeicherte Daten 50">
              <a:extLst>
                <a:ext uri="{FF2B5EF4-FFF2-40B4-BE49-F238E27FC236}">
                  <a16:creationId xmlns:a16="http://schemas.microsoft.com/office/drawing/2014/main" id="{EEEAE0DC-58E0-E7AC-8B13-E722C61AB9E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lussdiagramm: Gespeicherte Daten 51">
              <a:extLst>
                <a:ext uri="{FF2B5EF4-FFF2-40B4-BE49-F238E27FC236}">
                  <a16:creationId xmlns:a16="http://schemas.microsoft.com/office/drawing/2014/main" id="{2354FC94-0ECC-A43B-0D5A-CADE174AB68C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6E406130-178C-2C58-6DED-F929FF050534}"/>
              </a:ext>
            </a:extLst>
          </p:cNvPr>
          <p:cNvGrpSpPr/>
          <p:nvPr/>
        </p:nvGrpSpPr>
        <p:grpSpPr>
          <a:xfrm>
            <a:off x="8287341" y="492367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E37F7D0C-A0F3-BE07-86DB-3DFE3DAEC652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1846DA0D-70E0-2A1F-2C27-1EA807D1D621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lussdiagramm: Gespeicherte Daten 55">
              <a:extLst>
                <a:ext uri="{FF2B5EF4-FFF2-40B4-BE49-F238E27FC236}">
                  <a16:creationId xmlns:a16="http://schemas.microsoft.com/office/drawing/2014/main" id="{C9190C04-342E-AAF6-2F07-EF08264D0126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lussdiagramm: Gespeicherte Daten 56">
              <a:extLst>
                <a:ext uri="{FF2B5EF4-FFF2-40B4-BE49-F238E27FC236}">
                  <a16:creationId xmlns:a16="http://schemas.microsoft.com/office/drawing/2014/main" id="{A9A396B1-3419-635C-D741-EBEA9BBBE9C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46A42FD3-CB55-3247-09C4-6626D98F43D1}"/>
              </a:ext>
            </a:extLst>
          </p:cNvPr>
          <p:cNvGrpSpPr/>
          <p:nvPr/>
        </p:nvGrpSpPr>
        <p:grpSpPr>
          <a:xfrm>
            <a:off x="9076154" y="4119365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FC5E1A7C-532F-DAF5-5D7C-B7F2CCDD2D4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85CAE9D2-C268-4B40-CC8B-CBA7338545E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Flussdiagramm: Gespeicherte Daten 62">
              <a:extLst>
                <a:ext uri="{FF2B5EF4-FFF2-40B4-BE49-F238E27FC236}">
                  <a16:creationId xmlns:a16="http://schemas.microsoft.com/office/drawing/2014/main" id="{B67CDAC8-7176-53E5-14B6-9CDAFB53DFD3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lussdiagramm: Gespeicherte Daten 63">
              <a:extLst>
                <a:ext uri="{FF2B5EF4-FFF2-40B4-BE49-F238E27FC236}">
                  <a16:creationId xmlns:a16="http://schemas.microsoft.com/office/drawing/2014/main" id="{94A1EBF1-2459-FF8D-FF20-2CBEBBC87281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8F56EC70-37A2-414A-C7E5-6315EECF1DC7}"/>
              </a:ext>
            </a:extLst>
          </p:cNvPr>
          <p:cNvGrpSpPr/>
          <p:nvPr/>
        </p:nvGrpSpPr>
        <p:grpSpPr>
          <a:xfrm rot="5400000">
            <a:off x="9080843" y="4906802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E1A045E6-CB0D-F796-7D64-88134D5EF8D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08727D4B-3484-696C-0B76-F5E92ADD5A2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Flussdiagramm: Gespeicherte Daten 69">
              <a:extLst>
                <a:ext uri="{FF2B5EF4-FFF2-40B4-BE49-F238E27FC236}">
                  <a16:creationId xmlns:a16="http://schemas.microsoft.com/office/drawing/2014/main" id="{CF2BCBAC-E6EE-4882-2156-088CD2B63639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Flussdiagramm: Gespeicherte Daten 70">
              <a:extLst>
                <a:ext uri="{FF2B5EF4-FFF2-40B4-BE49-F238E27FC236}">
                  <a16:creationId xmlns:a16="http://schemas.microsoft.com/office/drawing/2014/main" id="{038BB36A-EDD4-A6F1-5F64-C9F7C4961B1A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50CFD6A3-A727-3B02-187B-047098279615}"/>
              </a:ext>
            </a:extLst>
          </p:cNvPr>
          <p:cNvGrpSpPr/>
          <p:nvPr/>
        </p:nvGrpSpPr>
        <p:grpSpPr>
          <a:xfrm rot="5400000">
            <a:off x="8282456" y="413294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E555C72C-DF21-3301-948F-E6A92AA295A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06BF9903-FC54-BD47-FC5D-16A5167A91A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" name="Flussdiagramm: Gespeicherte Daten 79">
              <a:extLst>
                <a:ext uri="{FF2B5EF4-FFF2-40B4-BE49-F238E27FC236}">
                  <a16:creationId xmlns:a16="http://schemas.microsoft.com/office/drawing/2014/main" id="{D3300FF9-A8BA-8A80-D9AC-77AA38A2D6B5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" name="Flussdiagramm: Gespeicherte Daten 80">
              <a:extLst>
                <a:ext uri="{FF2B5EF4-FFF2-40B4-BE49-F238E27FC236}">
                  <a16:creationId xmlns:a16="http://schemas.microsoft.com/office/drawing/2014/main" id="{1007C4DD-7B31-D27A-73DA-DB0BB873EBB3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6802189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Altermagnetismus</a:t>
            </a:r>
            <a:r>
              <a:rPr lang="de-DE" dirty="0"/>
              <a:t>: Ja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1004794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338033" y="3920149"/>
            <a:ext cx="1728192" cy="32080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89" y="3408589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256890" y="4924823"/>
            <a:ext cx="1728192" cy="2870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4275552" y="1523102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Bandaufspaltung?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2743391" y="1799311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Symmetrien: Zeitumkehr + Rotation</a:t>
            </a:r>
          </a:p>
          <a:p>
            <a:pPr lvl="2"/>
            <a:r>
              <a:rPr lang="de-DE" dirty="0"/>
              <a:t>	       Keine Zeitumkehrsymmetrie	</a:t>
            </a:r>
          </a:p>
        </p:txBody>
      </p:sp>
      <p:sp>
        <p:nvSpPr>
          <p:cNvPr id="83" name="Pfeil: gebogen 82">
            <a:extLst>
              <a:ext uri="{FF2B5EF4-FFF2-40B4-BE49-F238E27FC236}">
                <a16:creationId xmlns:a16="http://schemas.microsoft.com/office/drawing/2014/main" id="{AC74CA8E-43A8-3C3B-CC15-4F34263317D8}"/>
              </a:ext>
            </a:extLst>
          </p:cNvPr>
          <p:cNvSpPr/>
          <p:nvPr/>
        </p:nvSpPr>
        <p:spPr>
          <a:xfrm rot="17989508">
            <a:off x="7625831" y="4403188"/>
            <a:ext cx="576064" cy="520475"/>
          </a:xfrm>
          <a:prstGeom prst="ben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42B101BA-595B-1263-B8CB-E0BCB96E9F0B}"/>
              </a:ext>
            </a:extLst>
          </p:cNvPr>
          <p:cNvSpPr txBox="1"/>
          <p:nvPr/>
        </p:nvSpPr>
        <p:spPr>
          <a:xfrm>
            <a:off x="4437324" y="4644026"/>
            <a:ext cx="124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Rotation </a:t>
            </a:r>
            <a:r>
              <a:rPr lang="de-DE" dirty="0">
                <a:solidFill>
                  <a:srgbClr val="FFC000"/>
                </a:solidFill>
              </a:rPr>
              <a:t>A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614A29B0-AB76-0176-EA43-D75474F44A67}"/>
              </a:ext>
            </a:extLst>
          </p:cNvPr>
          <p:cNvSpPr txBox="1"/>
          <p:nvPr/>
        </p:nvSpPr>
        <p:spPr>
          <a:xfrm>
            <a:off x="4428941" y="512611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des Gitters</a:t>
            </a:r>
          </a:p>
        </p:txBody>
      </p:sp>
      <p:pic>
        <p:nvPicPr>
          <p:cNvPr id="19" name="Grafik 18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773BE14C-2B93-80E0-72C7-AE9F62FE2B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445" y="376978"/>
            <a:ext cx="2868639" cy="1883998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DD8FD029-11AC-D565-FCEB-398365431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924" y="1836430"/>
            <a:ext cx="762620" cy="31825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989D9C0E-10FF-00DD-A901-3BBE68C3B6B2}"/>
              </a:ext>
            </a:extLst>
          </p:cNvPr>
          <p:cNvGrpSpPr/>
          <p:nvPr/>
        </p:nvGrpSpPr>
        <p:grpSpPr>
          <a:xfrm>
            <a:off x="839416" y="3502119"/>
            <a:ext cx="2160240" cy="1961950"/>
            <a:chOff x="839416" y="3502119"/>
            <a:chExt cx="2160240" cy="1961950"/>
          </a:xfrm>
        </p:grpSpPr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C91254FE-1F3E-12A4-C21B-E083E947966F}"/>
                </a:ext>
              </a:extLst>
            </p:cNvPr>
            <p:cNvGrpSpPr/>
            <p:nvPr/>
          </p:nvGrpSpPr>
          <p:grpSpPr>
            <a:xfrm>
              <a:off x="839416" y="3502119"/>
              <a:ext cx="2160240" cy="1961950"/>
              <a:chOff x="839416" y="3502119"/>
              <a:chExt cx="2160240" cy="1961950"/>
            </a:xfrm>
          </p:grpSpPr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C9772B44-4003-726F-5CF8-23BEFA2C94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9416" y="4097307"/>
                <a:ext cx="648197" cy="454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69E412F4-A031-2A81-D368-229BA172DA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9416" y="4870798"/>
                <a:ext cx="647121" cy="1222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BBD2393E-90F6-047E-1579-9FC738D0DB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8877" y="4080887"/>
                <a:ext cx="64077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0E3DD48E-5260-CD5B-6879-865C176235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41074" y="4883420"/>
                <a:ext cx="658582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4E6C6324-7667-5CCF-F841-29F0138994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02119"/>
                <a:ext cx="19575" cy="57876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r Verbinder 40">
                <a:extLst>
                  <a:ext uri="{FF2B5EF4-FFF2-40B4-BE49-F238E27FC236}">
                    <a16:creationId xmlns:a16="http://schemas.microsoft.com/office/drawing/2014/main" id="{4E870EFA-1CA6-C804-3C3F-2D621C7DE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31701" y="4835016"/>
                <a:ext cx="3213" cy="6290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r Verbinder 41">
                <a:extLst>
                  <a:ext uri="{FF2B5EF4-FFF2-40B4-BE49-F238E27FC236}">
                    <a16:creationId xmlns:a16="http://schemas.microsoft.com/office/drawing/2014/main" id="{B87AB213-CE31-B133-D0A4-26B6F159B4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21546" y="4834614"/>
                <a:ext cx="13993" cy="62945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>
                <a:extLst>
                  <a:ext uri="{FF2B5EF4-FFF2-40B4-BE49-F238E27FC236}">
                    <a16:creationId xmlns:a16="http://schemas.microsoft.com/office/drawing/2014/main" id="{02E1E8C0-803E-253C-D3A4-82A00FAB71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9135" y="3502119"/>
                <a:ext cx="2566" cy="56234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DB8B626E-534F-5190-2E9C-4A7F9765AF23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9" name="Raute 28">
              <a:extLst>
                <a:ext uri="{FF2B5EF4-FFF2-40B4-BE49-F238E27FC236}">
                  <a16:creationId xmlns:a16="http://schemas.microsoft.com/office/drawing/2014/main" id="{FA76323A-E699-4096-605E-AB2C5832B5DD}"/>
                </a:ext>
              </a:extLst>
            </p:cNvPr>
            <p:cNvSpPr/>
            <p:nvPr/>
          </p:nvSpPr>
          <p:spPr>
            <a:xfrm>
              <a:off x="1926438" y="389607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0" name="Raute 29">
              <a:extLst>
                <a:ext uri="{FF2B5EF4-FFF2-40B4-BE49-F238E27FC236}">
                  <a16:creationId xmlns:a16="http://schemas.microsoft.com/office/drawing/2014/main" id="{6C9442CF-2A2B-42B7-83A5-E144A320B42B}"/>
                </a:ext>
              </a:extLst>
            </p:cNvPr>
            <p:cNvSpPr/>
            <p:nvPr/>
          </p:nvSpPr>
          <p:spPr>
            <a:xfrm rot="16200000">
              <a:off x="1135201" y="389742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1" name="Raute 30">
              <a:extLst>
                <a:ext uri="{FF2B5EF4-FFF2-40B4-BE49-F238E27FC236}">
                  <a16:creationId xmlns:a16="http://schemas.microsoft.com/office/drawing/2014/main" id="{54E81D89-6DF7-481A-E2A3-DC45C416268E}"/>
                </a:ext>
              </a:extLst>
            </p:cNvPr>
            <p:cNvSpPr/>
            <p:nvPr/>
          </p:nvSpPr>
          <p:spPr>
            <a:xfrm rot="16200000">
              <a:off x="1926437" y="4685695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2" name="Raute 31">
              <a:extLst>
                <a:ext uri="{FF2B5EF4-FFF2-40B4-BE49-F238E27FC236}">
                  <a16:creationId xmlns:a16="http://schemas.microsoft.com/office/drawing/2014/main" id="{F5908850-C7D9-FD46-1178-930086C1927F}"/>
                </a:ext>
              </a:extLst>
            </p:cNvPr>
            <p:cNvSpPr/>
            <p:nvPr/>
          </p:nvSpPr>
          <p:spPr>
            <a:xfrm>
              <a:off x="1125986" y="467918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D3D6F11A-3054-CF95-1A54-535866D007B5}"/>
              </a:ext>
            </a:extLst>
          </p:cNvPr>
          <p:cNvGrpSpPr/>
          <p:nvPr/>
        </p:nvGrpSpPr>
        <p:grpSpPr>
          <a:xfrm rot="16200000">
            <a:off x="1391223" y="3985464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71989375-E24C-64A5-00C9-51A1C449D009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52204D89-EF65-1F83-4104-37A55095E6B7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lussdiagramm: Gespeicherte Daten 50">
              <a:extLst>
                <a:ext uri="{FF2B5EF4-FFF2-40B4-BE49-F238E27FC236}">
                  <a16:creationId xmlns:a16="http://schemas.microsoft.com/office/drawing/2014/main" id="{B60E3F94-50A5-A970-B795-1B4F00277CA2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lussdiagramm: Gespeicherte Daten 51">
              <a:extLst>
                <a:ext uri="{FF2B5EF4-FFF2-40B4-BE49-F238E27FC236}">
                  <a16:creationId xmlns:a16="http://schemas.microsoft.com/office/drawing/2014/main" id="{EC9B7CA4-4F66-EE5E-A319-67E245C1790B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2F4C57E6-1380-6676-0FCF-4F884E7A1A71}"/>
              </a:ext>
            </a:extLst>
          </p:cNvPr>
          <p:cNvGrpSpPr/>
          <p:nvPr/>
        </p:nvGrpSpPr>
        <p:grpSpPr>
          <a:xfrm rot="16200000">
            <a:off x="2190362" y="4775409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8FE19A3E-F988-4AF6-CFBC-23087DEFFA9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611837E8-61B0-C367-FC58-3992A8D1DB1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lussdiagramm: Gespeicherte Daten 55">
              <a:extLst>
                <a:ext uri="{FF2B5EF4-FFF2-40B4-BE49-F238E27FC236}">
                  <a16:creationId xmlns:a16="http://schemas.microsoft.com/office/drawing/2014/main" id="{63C250A9-5ADA-CB22-2E18-343E01A9799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lussdiagramm: Gespeicherte Daten 56">
              <a:extLst>
                <a:ext uri="{FF2B5EF4-FFF2-40B4-BE49-F238E27FC236}">
                  <a16:creationId xmlns:a16="http://schemas.microsoft.com/office/drawing/2014/main" id="{8889C008-B174-586C-0BA4-0508451F155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A05AF20-4215-A651-2135-9B27FB288841}"/>
              </a:ext>
            </a:extLst>
          </p:cNvPr>
          <p:cNvGrpSpPr/>
          <p:nvPr/>
        </p:nvGrpSpPr>
        <p:grpSpPr>
          <a:xfrm>
            <a:off x="2191705" y="3975150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C2F0C4EE-11C0-3E0D-FAA8-376D93328AA4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C8BF584-D64C-2DE3-92E9-CDBAD11CFC5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Flussdiagramm: Gespeicherte Daten 62">
              <a:extLst>
                <a:ext uri="{FF2B5EF4-FFF2-40B4-BE49-F238E27FC236}">
                  <a16:creationId xmlns:a16="http://schemas.microsoft.com/office/drawing/2014/main" id="{112689E6-4ED4-F82D-0857-C9A92F94CDAD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lussdiagramm: Gespeicherte Daten 63">
              <a:extLst>
                <a:ext uri="{FF2B5EF4-FFF2-40B4-BE49-F238E27FC236}">
                  <a16:creationId xmlns:a16="http://schemas.microsoft.com/office/drawing/2014/main" id="{87FF04A0-FED8-57CB-117B-3CE31F399CBB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F99BEA48-B6E8-9DA3-4019-7C1E6333B159}"/>
              </a:ext>
            </a:extLst>
          </p:cNvPr>
          <p:cNvGrpSpPr/>
          <p:nvPr/>
        </p:nvGrpSpPr>
        <p:grpSpPr>
          <a:xfrm>
            <a:off x="1396232" y="4766811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C23D2F18-BB96-B8C5-4CAE-AB84AE238959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A85FE246-C668-62D8-BDC4-5CC607F45A5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Flussdiagramm: Gespeicherte Daten 69">
              <a:extLst>
                <a:ext uri="{FF2B5EF4-FFF2-40B4-BE49-F238E27FC236}">
                  <a16:creationId xmlns:a16="http://schemas.microsoft.com/office/drawing/2014/main" id="{AA1047DE-3CB5-08D9-EF3C-00E36D7CB431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Flussdiagramm: Gespeicherte Daten 70">
              <a:extLst>
                <a:ext uri="{FF2B5EF4-FFF2-40B4-BE49-F238E27FC236}">
                  <a16:creationId xmlns:a16="http://schemas.microsoft.com/office/drawing/2014/main" id="{F662D55E-56F8-6818-AEA6-AB7163F86293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9BC81C09-93CB-711E-F8ED-1292D5CE5B9B}"/>
              </a:ext>
            </a:extLst>
          </p:cNvPr>
          <p:cNvGrpSpPr/>
          <p:nvPr/>
        </p:nvGrpSpPr>
        <p:grpSpPr>
          <a:xfrm>
            <a:off x="7968208" y="3668827"/>
            <a:ext cx="1685940" cy="1763466"/>
            <a:chOff x="7968208" y="3668827"/>
            <a:chExt cx="1685940" cy="1763466"/>
          </a:xfrm>
        </p:grpSpPr>
        <p:grpSp>
          <p:nvGrpSpPr>
            <p:cNvPr id="78" name="Gruppieren 77">
              <a:extLst>
                <a:ext uri="{FF2B5EF4-FFF2-40B4-BE49-F238E27FC236}">
                  <a16:creationId xmlns:a16="http://schemas.microsoft.com/office/drawing/2014/main" id="{55A8EC28-0B02-6652-6F67-1D12A209FACD}"/>
                </a:ext>
              </a:extLst>
            </p:cNvPr>
            <p:cNvGrpSpPr/>
            <p:nvPr/>
          </p:nvGrpSpPr>
          <p:grpSpPr>
            <a:xfrm>
              <a:off x="7968208" y="3668827"/>
              <a:ext cx="1685940" cy="1717204"/>
              <a:chOff x="1079737" y="3524612"/>
              <a:chExt cx="1685940" cy="1717204"/>
            </a:xfrm>
          </p:grpSpPr>
          <p:cxnSp>
            <p:nvCxnSpPr>
              <p:cNvPr id="86" name="Gerader Verbinder 85">
                <a:extLst>
                  <a:ext uri="{FF2B5EF4-FFF2-40B4-BE49-F238E27FC236}">
                    <a16:creationId xmlns:a16="http://schemas.microsoft.com/office/drawing/2014/main" id="{EAAF07CB-2FF7-7FE6-2B1F-EDDA2B67EB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0813" y="409730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Gerader Verbinder 86">
                <a:extLst>
                  <a:ext uri="{FF2B5EF4-FFF2-40B4-BE49-F238E27FC236}">
                    <a16:creationId xmlns:a16="http://schemas.microsoft.com/office/drawing/2014/main" id="{91EF02C7-BD3E-CD4D-D825-727D573D53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9737" y="4883018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r Verbinder 87">
                <a:extLst>
                  <a:ext uri="{FF2B5EF4-FFF2-40B4-BE49-F238E27FC236}">
                    <a16:creationId xmlns:a16="http://schemas.microsoft.com/office/drawing/2014/main" id="{9D6DB396-834E-8380-2DA1-835E017148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58877" y="408088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BFAA3ADC-0D6A-67B7-2126-A2216FCE22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1074" y="4883420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r Verbinder 89">
                <a:extLst>
                  <a:ext uri="{FF2B5EF4-FFF2-40B4-BE49-F238E27FC236}">
                    <a16:creationId xmlns:a16="http://schemas.microsoft.com/office/drawing/2014/main" id="{E9118F91-B782-227D-58EC-2E433F9A65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24612"/>
                <a:ext cx="4924" cy="55627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1B5A84E5-7515-BA9D-9499-5D4E9302D8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701" y="4835016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01E45BC4-B196-BB07-79B1-9FB3747773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1546" y="4834614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A587C3FB-5A8C-69FE-0796-2EA89F1417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699" y="3542462"/>
                <a:ext cx="0" cy="52200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id="{804F8AD1-CE21-F04E-E925-D3F77DA6DA4D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79" name="Raute 78">
              <a:extLst>
                <a:ext uri="{FF2B5EF4-FFF2-40B4-BE49-F238E27FC236}">
                  <a16:creationId xmlns:a16="http://schemas.microsoft.com/office/drawing/2014/main" id="{B0B051A5-A995-70B8-3C0E-BE3EE105D70C}"/>
                </a:ext>
              </a:extLst>
            </p:cNvPr>
            <p:cNvSpPr/>
            <p:nvPr/>
          </p:nvSpPr>
          <p:spPr>
            <a:xfrm>
              <a:off x="8811695" y="403646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0" name="Raute 79">
              <a:extLst>
                <a:ext uri="{FF2B5EF4-FFF2-40B4-BE49-F238E27FC236}">
                  <a16:creationId xmlns:a16="http://schemas.microsoft.com/office/drawing/2014/main" id="{EC7D2C7A-8DEE-7214-2B98-80BA663C5A19}"/>
                </a:ext>
              </a:extLst>
            </p:cNvPr>
            <p:cNvSpPr/>
            <p:nvPr/>
          </p:nvSpPr>
          <p:spPr>
            <a:xfrm rot="16200000">
              <a:off x="8020458" y="4037824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1" name="Raute 80">
              <a:extLst>
                <a:ext uri="{FF2B5EF4-FFF2-40B4-BE49-F238E27FC236}">
                  <a16:creationId xmlns:a16="http://schemas.microsoft.com/office/drawing/2014/main" id="{3125D410-3FE4-B19A-4E2A-3CF7F0B3A850}"/>
                </a:ext>
              </a:extLst>
            </p:cNvPr>
            <p:cNvSpPr/>
            <p:nvPr/>
          </p:nvSpPr>
          <p:spPr>
            <a:xfrm rot="16200000">
              <a:off x="8811694" y="4826091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2" name="Raute 81">
              <a:extLst>
                <a:ext uri="{FF2B5EF4-FFF2-40B4-BE49-F238E27FC236}">
                  <a16:creationId xmlns:a16="http://schemas.microsoft.com/office/drawing/2014/main" id="{AFC880D7-4334-CB18-8C95-E4D5C1DAECF4}"/>
                </a:ext>
              </a:extLst>
            </p:cNvPr>
            <p:cNvSpPr/>
            <p:nvPr/>
          </p:nvSpPr>
          <p:spPr>
            <a:xfrm>
              <a:off x="8011243" y="481957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69502E9E-7138-0F45-962B-761729A3F122}"/>
              </a:ext>
            </a:extLst>
          </p:cNvPr>
          <p:cNvGrpSpPr/>
          <p:nvPr/>
        </p:nvGrpSpPr>
        <p:grpSpPr>
          <a:xfrm>
            <a:off x="8287341" y="492367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7DE33EAD-88D2-8CAC-94A5-5C7D949598C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40FDFA58-5BD5-333E-7CAF-B5C65BB5072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Flussdiagramm: Gespeicherte Daten 97">
              <a:extLst>
                <a:ext uri="{FF2B5EF4-FFF2-40B4-BE49-F238E27FC236}">
                  <a16:creationId xmlns:a16="http://schemas.microsoft.com/office/drawing/2014/main" id="{FBE67E3C-238F-27A9-B611-0414EE7DDB7C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" name="Flussdiagramm: Gespeicherte Daten 98">
              <a:extLst>
                <a:ext uri="{FF2B5EF4-FFF2-40B4-BE49-F238E27FC236}">
                  <a16:creationId xmlns:a16="http://schemas.microsoft.com/office/drawing/2014/main" id="{B47D2CA0-B02E-73B0-9E2F-139C35606479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39E33AE0-28BA-B8F9-84D3-85C1D65A33F7}"/>
              </a:ext>
            </a:extLst>
          </p:cNvPr>
          <p:cNvGrpSpPr/>
          <p:nvPr/>
        </p:nvGrpSpPr>
        <p:grpSpPr>
          <a:xfrm>
            <a:off x="9076154" y="4119365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880E6509-DD42-772A-44B9-EACCA2C917BE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BA6BB47-71A0-D964-48CA-28C3A45F1F4B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Flussdiagramm: Gespeicherte Daten 104">
              <a:extLst>
                <a:ext uri="{FF2B5EF4-FFF2-40B4-BE49-F238E27FC236}">
                  <a16:creationId xmlns:a16="http://schemas.microsoft.com/office/drawing/2014/main" id="{69AE3F90-64DD-0764-DF43-E132FD535EE5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" name="Flussdiagramm: Gespeicherte Daten 106">
              <a:extLst>
                <a:ext uri="{FF2B5EF4-FFF2-40B4-BE49-F238E27FC236}">
                  <a16:creationId xmlns:a16="http://schemas.microsoft.com/office/drawing/2014/main" id="{15EB6F1D-675E-E9DE-D032-CB47CB4AB832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4CE99DF4-2525-055B-977C-3789A3F16285}"/>
              </a:ext>
            </a:extLst>
          </p:cNvPr>
          <p:cNvGrpSpPr/>
          <p:nvPr/>
        </p:nvGrpSpPr>
        <p:grpSpPr>
          <a:xfrm rot="5400000">
            <a:off x="9080843" y="4906802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C0BEB024-9F61-85DD-7AEB-84F91D3FB364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F0C34F76-B3D4-69A3-5116-7BB44F08BD2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5" name="Flussdiagramm: Gespeicherte Daten 114">
              <a:extLst>
                <a:ext uri="{FF2B5EF4-FFF2-40B4-BE49-F238E27FC236}">
                  <a16:creationId xmlns:a16="http://schemas.microsoft.com/office/drawing/2014/main" id="{686EE414-0FF2-8825-D806-6355A9E17A0F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6" name="Flussdiagramm: Gespeicherte Daten 115">
              <a:extLst>
                <a:ext uri="{FF2B5EF4-FFF2-40B4-BE49-F238E27FC236}">
                  <a16:creationId xmlns:a16="http://schemas.microsoft.com/office/drawing/2014/main" id="{4EAFA71B-D5E6-1A14-0750-86B8147846B5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682FA298-81B7-D860-BF6B-51D449548A65}"/>
              </a:ext>
            </a:extLst>
          </p:cNvPr>
          <p:cNvGrpSpPr/>
          <p:nvPr/>
        </p:nvGrpSpPr>
        <p:grpSpPr>
          <a:xfrm rot="5400000">
            <a:off x="8282456" y="413294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9CA0BFAA-D858-C227-3E3E-E2AFACD1F707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3F29652D-EBFC-46C3-33DB-1C2BE467EAD3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2" name="Flussdiagramm: Gespeicherte Daten 121">
              <a:extLst>
                <a:ext uri="{FF2B5EF4-FFF2-40B4-BE49-F238E27FC236}">
                  <a16:creationId xmlns:a16="http://schemas.microsoft.com/office/drawing/2014/main" id="{81A58C74-28F4-68CA-9A3B-EA54369C0999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4" name="Flussdiagramm: Gespeicherte Daten 123">
              <a:extLst>
                <a:ext uri="{FF2B5EF4-FFF2-40B4-BE49-F238E27FC236}">
                  <a16:creationId xmlns:a16="http://schemas.microsoft.com/office/drawing/2014/main" id="{FAE21D21-DA47-3A85-E855-643AFFFC066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18596663-0095-D7A0-771E-2003C42932A5}"/>
              </a:ext>
            </a:extLst>
          </p:cNvPr>
          <p:cNvSpPr txBox="1"/>
          <p:nvPr/>
        </p:nvSpPr>
        <p:spPr>
          <a:xfrm>
            <a:off x="9755940" y="2366713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36759169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Gittersymmetrie die Zeitumkehr aufheben?</a:t>
            </a:r>
          </a:p>
          <a:p>
            <a:endParaRPr lang="de-DE" dirty="0"/>
          </a:p>
          <a:p>
            <a:r>
              <a:rPr lang="de-DE" dirty="0"/>
              <a:t>Antiferromagnetismus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B8C1F1A-FF68-B257-8811-158F44136B74}"/>
              </a:ext>
            </a:extLst>
          </p:cNvPr>
          <p:cNvSpPr/>
          <p:nvPr/>
        </p:nvSpPr>
        <p:spPr>
          <a:xfrm>
            <a:off x="8966705" y="191482"/>
            <a:ext cx="288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910FFC-A0E6-2B37-64D9-19C11D03AB3B}"/>
              </a:ext>
            </a:extLst>
          </p:cNvPr>
          <p:cNvSpPr/>
          <p:nvPr/>
        </p:nvSpPr>
        <p:spPr>
          <a:xfrm>
            <a:off x="9938705" y="1163784"/>
            <a:ext cx="936000" cy="93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47BB96C-1B81-E2D3-29B9-7096AEB1E9C2}"/>
              </a:ext>
            </a:extLst>
          </p:cNvPr>
          <p:cNvCxnSpPr>
            <a:cxnSpLocks/>
          </p:cNvCxnSpPr>
          <p:nvPr/>
        </p:nvCxnSpPr>
        <p:spPr>
          <a:xfrm flipV="1">
            <a:off x="9938705" y="191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2B74F76-E513-F7C9-FD2A-05B0C41DEDD8}"/>
              </a:ext>
            </a:extLst>
          </p:cNvPr>
          <p:cNvCxnSpPr>
            <a:cxnSpLocks/>
          </p:cNvCxnSpPr>
          <p:nvPr/>
        </p:nvCxnSpPr>
        <p:spPr>
          <a:xfrm flipV="1">
            <a:off x="10874705" y="191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0CFC8E5-7F63-96DF-4D00-E140F38CAFF7}"/>
              </a:ext>
            </a:extLst>
          </p:cNvPr>
          <p:cNvCxnSpPr>
            <a:cxnSpLocks/>
          </p:cNvCxnSpPr>
          <p:nvPr/>
        </p:nvCxnSpPr>
        <p:spPr>
          <a:xfrm flipV="1">
            <a:off x="9938705" y="2096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754494C-5F82-F91E-CDB8-1759D73B9046}"/>
              </a:ext>
            </a:extLst>
          </p:cNvPr>
          <p:cNvCxnSpPr>
            <a:cxnSpLocks/>
          </p:cNvCxnSpPr>
          <p:nvPr/>
        </p:nvCxnSpPr>
        <p:spPr>
          <a:xfrm flipV="1">
            <a:off x="10874705" y="2096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E0952A8-A2B2-9F8F-5EE2-C6916349110C}"/>
              </a:ext>
            </a:extLst>
          </p:cNvPr>
          <p:cNvCxnSpPr>
            <a:cxnSpLocks/>
          </p:cNvCxnSpPr>
          <p:nvPr/>
        </p:nvCxnSpPr>
        <p:spPr>
          <a:xfrm>
            <a:off x="8966704" y="2096482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95D0106-B2DD-A5C6-E306-2A70F0461D5E}"/>
              </a:ext>
            </a:extLst>
          </p:cNvPr>
          <p:cNvCxnSpPr>
            <a:cxnSpLocks/>
          </p:cNvCxnSpPr>
          <p:nvPr/>
        </p:nvCxnSpPr>
        <p:spPr>
          <a:xfrm>
            <a:off x="8966704" y="1163784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C646289-074D-096F-2F32-074333DA5724}"/>
              </a:ext>
            </a:extLst>
          </p:cNvPr>
          <p:cNvCxnSpPr>
            <a:cxnSpLocks/>
          </p:cNvCxnSpPr>
          <p:nvPr/>
        </p:nvCxnSpPr>
        <p:spPr>
          <a:xfrm>
            <a:off x="10874705" y="1163784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111581D-EFD0-8166-E97B-F9F0FCDFF6A9}"/>
              </a:ext>
            </a:extLst>
          </p:cNvPr>
          <p:cNvCxnSpPr>
            <a:cxnSpLocks/>
          </p:cNvCxnSpPr>
          <p:nvPr/>
        </p:nvCxnSpPr>
        <p:spPr>
          <a:xfrm>
            <a:off x="10874704" y="2096482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747FDC58-6A47-C5E1-12FE-97FB9D44DBA3}"/>
              </a:ext>
            </a:extLst>
          </p:cNvPr>
          <p:cNvSpPr/>
          <p:nvPr/>
        </p:nvSpPr>
        <p:spPr>
          <a:xfrm>
            <a:off x="8858693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D48AA21-6FCD-C992-04C6-E49FE3CF0E70}"/>
              </a:ext>
            </a:extLst>
          </p:cNvPr>
          <p:cNvSpPr/>
          <p:nvPr/>
        </p:nvSpPr>
        <p:spPr>
          <a:xfrm>
            <a:off x="9846998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D10F7C7-7423-B88C-4EBB-52396C97DE7A}"/>
              </a:ext>
            </a:extLst>
          </p:cNvPr>
          <p:cNvSpPr/>
          <p:nvPr/>
        </p:nvSpPr>
        <p:spPr>
          <a:xfrm>
            <a:off x="10766692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70F1088-FCA5-8252-AFCF-7E0510B3F3CE}"/>
              </a:ext>
            </a:extLst>
          </p:cNvPr>
          <p:cNvSpPr/>
          <p:nvPr/>
        </p:nvSpPr>
        <p:spPr>
          <a:xfrm>
            <a:off x="11735694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BB02CEB-9E44-6208-6790-88F29DBB9D43}"/>
              </a:ext>
            </a:extLst>
          </p:cNvPr>
          <p:cNvSpPr/>
          <p:nvPr/>
        </p:nvSpPr>
        <p:spPr>
          <a:xfrm>
            <a:off x="8858693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CB0A363-EB26-E720-D8D7-F6BA0A7C04C8}"/>
              </a:ext>
            </a:extLst>
          </p:cNvPr>
          <p:cNvSpPr/>
          <p:nvPr/>
        </p:nvSpPr>
        <p:spPr>
          <a:xfrm>
            <a:off x="9846998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AB7AA47-7FD1-F248-DEAF-8FAB7EE2EDD4}"/>
              </a:ext>
            </a:extLst>
          </p:cNvPr>
          <p:cNvSpPr/>
          <p:nvPr/>
        </p:nvSpPr>
        <p:spPr>
          <a:xfrm>
            <a:off x="10766692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9A7C9E3-7CDA-740B-CB8A-08FF6B5F37EE}"/>
              </a:ext>
            </a:extLst>
          </p:cNvPr>
          <p:cNvSpPr/>
          <p:nvPr/>
        </p:nvSpPr>
        <p:spPr>
          <a:xfrm>
            <a:off x="11735694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C1C8539-D692-476F-8FE4-7D5E9C725A52}"/>
              </a:ext>
            </a:extLst>
          </p:cNvPr>
          <p:cNvSpPr/>
          <p:nvPr/>
        </p:nvSpPr>
        <p:spPr>
          <a:xfrm>
            <a:off x="8858693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573FA2B-FAC1-4299-BB9B-82F1A0DBE5B1}"/>
              </a:ext>
            </a:extLst>
          </p:cNvPr>
          <p:cNvSpPr/>
          <p:nvPr/>
        </p:nvSpPr>
        <p:spPr>
          <a:xfrm>
            <a:off x="9846998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DDA86FDD-596C-8B3F-12DE-939A4B01BBEA}"/>
              </a:ext>
            </a:extLst>
          </p:cNvPr>
          <p:cNvSpPr/>
          <p:nvPr/>
        </p:nvSpPr>
        <p:spPr>
          <a:xfrm>
            <a:off x="10766692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7C4B0E6-47C2-1592-BC81-B4565520800F}"/>
              </a:ext>
            </a:extLst>
          </p:cNvPr>
          <p:cNvSpPr/>
          <p:nvPr/>
        </p:nvSpPr>
        <p:spPr>
          <a:xfrm>
            <a:off x="11735694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AB53EFF-431E-096B-A09E-7D3E5C1660FA}"/>
              </a:ext>
            </a:extLst>
          </p:cNvPr>
          <p:cNvSpPr/>
          <p:nvPr/>
        </p:nvSpPr>
        <p:spPr>
          <a:xfrm>
            <a:off x="8858693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2C7B8E6-B438-648B-D383-88DAE1AA2B6D}"/>
              </a:ext>
            </a:extLst>
          </p:cNvPr>
          <p:cNvSpPr/>
          <p:nvPr/>
        </p:nvSpPr>
        <p:spPr>
          <a:xfrm>
            <a:off x="9846998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483C227-B93C-BABD-574C-F46CE495B448}"/>
              </a:ext>
            </a:extLst>
          </p:cNvPr>
          <p:cNvSpPr/>
          <p:nvPr/>
        </p:nvSpPr>
        <p:spPr>
          <a:xfrm>
            <a:off x="10766692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79985B85-63D4-F85A-6AD2-77B91D5DCA92}"/>
              </a:ext>
            </a:extLst>
          </p:cNvPr>
          <p:cNvSpPr/>
          <p:nvPr/>
        </p:nvSpPr>
        <p:spPr>
          <a:xfrm>
            <a:off x="11735694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827F099E-7E33-D69D-6CD2-529F86E59173}"/>
              </a:ext>
            </a:extLst>
          </p:cNvPr>
          <p:cNvGrpSpPr/>
          <p:nvPr/>
        </p:nvGrpSpPr>
        <p:grpSpPr>
          <a:xfrm>
            <a:off x="665877" y="3794325"/>
            <a:ext cx="2646707" cy="2552856"/>
            <a:chOff x="3692899" y="1467633"/>
            <a:chExt cx="3093025" cy="3057298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B269AED8-FD42-EAA9-1976-559141456F4A}"/>
                </a:ext>
              </a:extLst>
            </p:cNvPr>
            <p:cNvSpPr/>
            <p:nvPr/>
          </p:nvSpPr>
          <p:spPr>
            <a:xfrm>
              <a:off x="4427995" y="1753643"/>
              <a:ext cx="1523989" cy="212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66003DAD-1FD4-611D-AC69-CC242D0F2A49}"/>
                </a:ext>
              </a:extLst>
            </p:cNvPr>
            <p:cNvSpPr/>
            <p:nvPr/>
          </p:nvSpPr>
          <p:spPr>
            <a:xfrm>
              <a:off x="3800911" y="1555980"/>
              <a:ext cx="288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6F19685A-E56B-5D54-2236-C0C7B8FF5DAC}"/>
                </a:ext>
              </a:extLst>
            </p:cNvPr>
            <p:cNvSpPr/>
            <p:nvPr/>
          </p:nvSpPr>
          <p:spPr>
            <a:xfrm>
              <a:off x="4772911" y="2528282"/>
              <a:ext cx="936000" cy="93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A760204F-8A53-1727-623F-41CE84F432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911" y="1555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02029367-7DC0-F63A-DA39-BC981240DE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8911" y="1555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11376F34-05A4-D25E-60B9-C41AA393FA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911" y="3460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330DB3FF-1A55-F5DF-20E7-7D1E09522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8911" y="3460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D7E13B81-8F4F-D718-41BF-6DE5738F7B3E}"/>
                </a:ext>
              </a:extLst>
            </p:cNvPr>
            <p:cNvCxnSpPr>
              <a:cxnSpLocks/>
            </p:cNvCxnSpPr>
            <p:nvPr/>
          </p:nvCxnSpPr>
          <p:spPr>
            <a:xfrm>
              <a:off x="3800910" y="3460980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r Verbinder 52">
              <a:extLst>
                <a:ext uri="{FF2B5EF4-FFF2-40B4-BE49-F238E27FC236}">
                  <a16:creationId xmlns:a16="http://schemas.microsoft.com/office/drawing/2014/main" id="{703C7CB7-022D-243F-716D-09972B999A9C}"/>
                </a:ext>
              </a:extLst>
            </p:cNvPr>
            <p:cNvCxnSpPr>
              <a:cxnSpLocks/>
            </p:cNvCxnSpPr>
            <p:nvPr/>
          </p:nvCxnSpPr>
          <p:spPr>
            <a:xfrm>
              <a:off x="3800910" y="2528282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48598F9A-69CE-B2D3-3607-F1E0EED853BC}"/>
                </a:ext>
              </a:extLst>
            </p:cNvPr>
            <p:cNvCxnSpPr>
              <a:cxnSpLocks/>
            </p:cNvCxnSpPr>
            <p:nvPr/>
          </p:nvCxnSpPr>
          <p:spPr>
            <a:xfrm>
              <a:off x="5708911" y="2528282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051C465B-5AAB-EB66-381E-897762E771B7}"/>
                </a:ext>
              </a:extLst>
            </p:cNvPr>
            <p:cNvCxnSpPr>
              <a:cxnSpLocks/>
            </p:cNvCxnSpPr>
            <p:nvPr/>
          </p:nvCxnSpPr>
          <p:spPr>
            <a:xfrm>
              <a:off x="5708910" y="3460980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CF2123D8-E4DE-1ED9-8C8B-2689D098249C}"/>
                </a:ext>
              </a:extLst>
            </p:cNvPr>
            <p:cNvSpPr/>
            <p:nvPr/>
          </p:nvSpPr>
          <p:spPr>
            <a:xfrm>
              <a:off x="3692899" y="1467633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BFFA549A-881E-69B2-2BB9-D627D8C05494}"/>
                </a:ext>
              </a:extLst>
            </p:cNvPr>
            <p:cNvSpPr/>
            <p:nvPr/>
          </p:nvSpPr>
          <p:spPr>
            <a:xfrm>
              <a:off x="4681204" y="146763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BFBDFC99-AD52-C886-37DF-EA2B36429797}"/>
                </a:ext>
              </a:extLst>
            </p:cNvPr>
            <p:cNvSpPr/>
            <p:nvPr/>
          </p:nvSpPr>
          <p:spPr>
            <a:xfrm>
              <a:off x="5600898" y="1467633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45098735-EBD9-C6C4-DFE9-499F5F4C6A64}"/>
                </a:ext>
              </a:extLst>
            </p:cNvPr>
            <p:cNvSpPr/>
            <p:nvPr/>
          </p:nvSpPr>
          <p:spPr>
            <a:xfrm>
              <a:off x="6569900" y="146763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AFB87CF7-0F83-A8FC-1D8A-1B08EE4246DF}"/>
                </a:ext>
              </a:extLst>
            </p:cNvPr>
            <p:cNvSpPr/>
            <p:nvPr/>
          </p:nvSpPr>
          <p:spPr>
            <a:xfrm>
              <a:off x="3692899" y="240439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AF1656DE-4CBE-93C4-594E-86B3FC737787}"/>
                </a:ext>
              </a:extLst>
            </p:cNvPr>
            <p:cNvSpPr/>
            <p:nvPr/>
          </p:nvSpPr>
          <p:spPr>
            <a:xfrm>
              <a:off x="4681204" y="2404394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D522906E-D3AF-F914-C2C3-A559B9A0C168}"/>
                </a:ext>
              </a:extLst>
            </p:cNvPr>
            <p:cNvSpPr/>
            <p:nvPr/>
          </p:nvSpPr>
          <p:spPr>
            <a:xfrm>
              <a:off x="5600898" y="240439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D59B3C3A-C2DA-5DF8-6180-DEE42387CF98}"/>
                </a:ext>
              </a:extLst>
            </p:cNvPr>
            <p:cNvSpPr/>
            <p:nvPr/>
          </p:nvSpPr>
          <p:spPr>
            <a:xfrm>
              <a:off x="6569900" y="2404394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033EBAAB-4B3F-08A0-07C3-FA692E91ADB0}"/>
                </a:ext>
              </a:extLst>
            </p:cNvPr>
            <p:cNvSpPr/>
            <p:nvPr/>
          </p:nvSpPr>
          <p:spPr>
            <a:xfrm>
              <a:off x="3692899" y="3341155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6CC91398-112F-4730-6AAE-75DA2FE3C878}"/>
                </a:ext>
              </a:extLst>
            </p:cNvPr>
            <p:cNvSpPr/>
            <p:nvPr/>
          </p:nvSpPr>
          <p:spPr>
            <a:xfrm>
              <a:off x="4681204" y="3341155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9088A7B2-F4C0-0B67-D91F-25187367E639}"/>
                </a:ext>
              </a:extLst>
            </p:cNvPr>
            <p:cNvSpPr/>
            <p:nvPr/>
          </p:nvSpPr>
          <p:spPr>
            <a:xfrm>
              <a:off x="5600898" y="3341155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F4D758A0-2875-939E-1E20-C77CC39E36C2}"/>
                </a:ext>
              </a:extLst>
            </p:cNvPr>
            <p:cNvSpPr/>
            <p:nvPr/>
          </p:nvSpPr>
          <p:spPr>
            <a:xfrm>
              <a:off x="6569900" y="3341155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2C09D37B-D842-3781-6478-1ECB73FE60D1}"/>
                </a:ext>
              </a:extLst>
            </p:cNvPr>
            <p:cNvSpPr/>
            <p:nvPr/>
          </p:nvSpPr>
          <p:spPr>
            <a:xfrm>
              <a:off x="3692899" y="4308907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18D99C09-CF71-A7BE-6782-DA89CEC3D112}"/>
                </a:ext>
              </a:extLst>
            </p:cNvPr>
            <p:cNvSpPr/>
            <p:nvPr/>
          </p:nvSpPr>
          <p:spPr>
            <a:xfrm>
              <a:off x="4681204" y="4308907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D4FD37A3-F6EF-8A83-E9BF-F226A0E661C5}"/>
                </a:ext>
              </a:extLst>
            </p:cNvPr>
            <p:cNvSpPr/>
            <p:nvPr/>
          </p:nvSpPr>
          <p:spPr>
            <a:xfrm>
              <a:off x="5600898" y="4308907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746FB086-DAF7-3AC5-AC97-8CB0019F26EA}"/>
                </a:ext>
              </a:extLst>
            </p:cNvPr>
            <p:cNvSpPr/>
            <p:nvPr/>
          </p:nvSpPr>
          <p:spPr>
            <a:xfrm>
              <a:off x="6569900" y="4308907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4155" y="417567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A9607378-B33C-D1D9-008A-1671649451C8}"/>
              </a:ext>
            </a:extLst>
          </p:cNvPr>
          <p:cNvGrpSpPr/>
          <p:nvPr/>
        </p:nvGrpSpPr>
        <p:grpSpPr>
          <a:xfrm>
            <a:off x="6646216" y="3816687"/>
            <a:ext cx="2719801" cy="2583571"/>
            <a:chOff x="6760575" y="3312792"/>
            <a:chExt cx="3093025" cy="3057298"/>
          </a:xfrm>
        </p:grpSpPr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D1DBC14A-1B5E-5483-9B89-757ED7B16544}"/>
                </a:ext>
              </a:extLst>
            </p:cNvPr>
            <p:cNvSpPr/>
            <p:nvPr/>
          </p:nvSpPr>
          <p:spPr>
            <a:xfrm>
              <a:off x="6868587" y="3401139"/>
              <a:ext cx="288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C8C2B063-ED48-B074-A7A6-4CACAABFC46C}"/>
                </a:ext>
              </a:extLst>
            </p:cNvPr>
            <p:cNvSpPr/>
            <p:nvPr/>
          </p:nvSpPr>
          <p:spPr>
            <a:xfrm>
              <a:off x="7840587" y="4373441"/>
              <a:ext cx="936000" cy="93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3AA27FCF-9CE5-415E-43A1-C19050EF82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587" y="3401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6F893E94-1D65-0C77-0237-BD9C070E82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6587" y="3401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8FD65474-4B74-959E-C935-BAE77B224C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587" y="5306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61F9C66F-D3DA-A80E-1458-4398046446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6587" y="5306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79">
              <a:extLst>
                <a:ext uri="{FF2B5EF4-FFF2-40B4-BE49-F238E27FC236}">
                  <a16:creationId xmlns:a16="http://schemas.microsoft.com/office/drawing/2014/main" id="{D967A8E2-7516-F2BB-F26D-4A43D4A4B4BD}"/>
                </a:ext>
              </a:extLst>
            </p:cNvPr>
            <p:cNvCxnSpPr>
              <a:cxnSpLocks/>
            </p:cNvCxnSpPr>
            <p:nvPr/>
          </p:nvCxnSpPr>
          <p:spPr>
            <a:xfrm>
              <a:off x="6868586" y="5306139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0434579D-3D46-2F01-03A6-57A9DC91C9F2}"/>
                </a:ext>
              </a:extLst>
            </p:cNvPr>
            <p:cNvCxnSpPr>
              <a:cxnSpLocks/>
            </p:cNvCxnSpPr>
            <p:nvPr/>
          </p:nvCxnSpPr>
          <p:spPr>
            <a:xfrm>
              <a:off x="6868586" y="4373441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4BD2CDA5-2A7C-87E6-919D-CC626C62B830}"/>
                </a:ext>
              </a:extLst>
            </p:cNvPr>
            <p:cNvCxnSpPr>
              <a:cxnSpLocks/>
            </p:cNvCxnSpPr>
            <p:nvPr/>
          </p:nvCxnSpPr>
          <p:spPr>
            <a:xfrm>
              <a:off x="8776587" y="4373441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A0E8085D-7538-BFF5-125A-52F7ECA612C9}"/>
                </a:ext>
              </a:extLst>
            </p:cNvPr>
            <p:cNvCxnSpPr>
              <a:cxnSpLocks/>
            </p:cNvCxnSpPr>
            <p:nvPr/>
          </p:nvCxnSpPr>
          <p:spPr>
            <a:xfrm>
              <a:off x="8776586" y="5306139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59087F14-7E05-18CD-2C4B-F715CAC0CD36}"/>
                </a:ext>
              </a:extLst>
            </p:cNvPr>
            <p:cNvSpPr/>
            <p:nvPr/>
          </p:nvSpPr>
          <p:spPr>
            <a:xfrm>
              <a:off x="6760575" y="3312792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0049DA8E-065B-001F-CD9E-D7C263571732}"/>
                </a:ext>
              </a:extLst>
            </p:cNvPr>
            <p:cNvSpPr/>
            <p:nvPr/>
          </p:nvSpPr>
          <p:spPr>
            <a:xfrm>
              <a:off x="7748880" y="3312792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1DAD6AD4-6886-D323-769E-6C8DC844C387}"/>
                </a:ext>
              </a:extLst>
            </p:cNvPr>
            <p:cNvSpPr/>
            <p:nvPr/>
          </p:nvSpPr>
          <p:spPr>
            <a:xfrm>
              <a:off x="8668574" y="3312792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7559E419-B461-8811-17F1-ECD394D2A0D6}"/>
                </a:ext>
              </a:extLst>
            </p:cNvPr>
            <p:cNvSpPr/>
            <p:nvPr/>
          </p:nvSpPr>
          <p:spPr>
            <a:xfrm>
              <a:off x="9637576" y="3312792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404AD1F5-F0A4-20BF-5B64-BDCCA61819CE}"/>
                </a:ext>
              </a:extLst>
            </p:cNvPr>
            <p:cNvSpPr/>
            <p:nvPr/>
          </p:nvSpPr>
          <p:spPr>
            <a:xfrm>
              <a:off x="6760575" y="4249553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E5E81A85-24DE-1408-B643-F4FD8175556F}"/>
                </a:ext>
              </a:extLst>
            </p:cNvPr>
            <p:cNvSpPr/>
            <p:nvPr/>
          </p:nvSpPr>
          <p:spPr>
            <a:xfrm>
              <a:off x="7748880" y="424955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A8DE356C-588F-1231-53FC-2157C27144DF}"/>
                </a:ext>
              </a:extLst>
            </p:cNvPr>
            <p:cNvSpPr/>
            <p:nvPr/>
          </p:nvSpPr>
          <p:spPr>
            <a:xfrm>
              <a:off x="8668574" y="4249553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5AC89E6C-CF32-7A5C-B3FF-9DAEDBD82642}"/>
                </a:ext>
              </a:extLst>
            </p:cNvPr>
            <p:cNvSpPr/>
            <p:nvPr/>
          </p:nvSpPr>
          <p:spPr>
            <a:xfrm>
              <a:off x="9637576" y="424955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603E51D-80FE-6140-2AC5-7BEFB7945730}"/>
                </a:ext>
              </a:extLst>
            </p:cNvPr>
            <p:cNvSpPr/>
            <p:nvPr/>
          </p:nvSpPr>
          <p:spPr>
            <a:xfrm>
              <a:off x="6760575" y="518631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9A4EDEB4-F40C-CB3E-A8DA-5A425BF27889}"/>
                </a:ext>
              </a:extLst>
            </p:cNvPr>
            <p:cNvSpPr/>
            <p:nvPr/>
          </p:nvSpPr>
          <p:spPr>
            <a:xfrm>
              <a:off x="7748880" y="5186314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0911F6BA-DC6F-ED2D-E93C-5DE602DB3BFA}"/>
                </a:ext>
              </a:extLst>
            </p:cNvPr>
            <p:cNvSpPr/>
            <p:nvPr/>
          </p:nvSpPr>
          <p:spPr>
            <a:xfrm>
              <a:off x="8668574" y="518631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27673FF5-2668-B050-9243-A74131E9D236}"/>
                </a:ext>
              </a:extLst>
            </p:cNvPr>
            <p:cNvSpPr/>
            <p:nvPr/>
          </p:nvSpPr>
          <p:spPr>
            <a:xfrm>
              <a:off x="9637576" y="5186314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930DC5EC-0E97-AA20-4027-DE57B9A8A715}"/>
                </a:ext>
              </a:extLst>
            </p:cNvPr>
            <p:cNvSpPr/>
            <p:nvPr/>
          </p:nvSpPr>
          <p:spPr>
            <a:xfrm>
              <a:off x="6760575" y="6154066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F131D44E-EABF-8677-0067-672394C57FC6}"/>
                </a:ext>
              </a:extLst>
            </p:cNvPr>
            <p:cNvSpPr/>
            <p:nvPr/>
          </p:nvSpPr>
          <p:spPr>
            <a:xfrm>
              <a:off x="7748880" y="6154066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D6A7BD82-6FB3-07E4-E84A-42A7F1C06B3B}"/>
                </a:ext>
              </a:extLst>
            </p:cNvPr>
            <p:cNvSpPr/>
            <p:nvPr/>
          </p:nvSpPr>
          <p:spPr>
            <a:xfrm>
              <a:off x="8668574" y="6154066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B271F215-546D-80E5-B4DF-5CDF73481C0F}"/>
                </a:ext>
              </a:extLst>
            </p:cNvPr>
            <p:cNvSpPr/>
            <p:nvPr/>
          </p:nvSpPr>
          <p:spPr>
            <a:xfrm>
              <a:off x="9637576" y="6154066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697" y="368998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892" y="556766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51034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Zeitumkehrsymmetrie </a:t>
            </a:r>
          </a:p>
          <a:p>
            <a:pPr lvl="2"/>
            <a:r>
              <a:rPr lang="de-DE" dirty="0"/>
              <a:t>Keine </a:t>
            </a:r>
            <a:r>
              <a:rPr lang="de-DE" dirty="0" err="1"/>
              <a:t>spin</a:t>
            </a:r>
            <a:r>
              <a:rPr lang="de-DE" dirty="0"/>
              <a:t>-polarisation im k-Raum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Zeitumkehrsymmetrie</a:t>
            </a:r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87A81E01-1CE4-19E9-59E8-3A7EFC8B63A5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269AED8-FD42-EAA9-1976-559141456F4A}"/>
              </a:ext>
            </a:extLst>
          </p:cNvPr>
          <p:cNvSpPr/>
          <p:nvPr/>
        </p:nvSpPr>
        <p:spPr>
          <a:xfrm>
            <a:off x="4427995" y="175364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B8C1F1A-FF68-B257-8811-158F44136B74}"/>
              </a:ext>
            </a:extLst>
          </p:cNvPr>
          <p:cNvSpPr/>
          <p:nvPr/>
        </p:nvSpPr>
        <p:spPr>
          <a:xfrm>
            <a:off x="7994704" y="993689"/>
            <a:ext cx="288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910FFC-A0E6-2B37-64D9-19C11D03AB3B}"/>
              </a:ext>
            </a:extLst>
          </p:cNvPr>
          <p:cNvSpPr/>
          <p:nvPr/>
        </p:nvSpPr>
        <p:spPr>
          <a:xfrm>
            <a:off x="8966704" y="1965991"/>
            <a:ext cx="936000" cy="93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47BB96C-1B81-E2D3-29B9-7096AEB1E9C2}"/>
              </a:ext>
            </a:extLst>
          </p:cNvPr>
          <p:cNvCxnSpPr>
            <a:cxnSpLocks/>
          </p:cNvCxnSpPr>
          <p:nvPr/>
        </p:nvCxnSpPr>
        <p:spPr>
          <a:xfrm flipV="1">
            <a:off x="8966704" y="993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2B74F76-E513-F7C9-FD2A-05B0C41DEDD8}"/>
              </a:ext>
            </a:extLst>
          </p:cNvPr>
          <p:cNvCxnSpPr>
            <a:cxnSpLocks/>
          </p:cNvCxnSpPr>
          <p:nvPr/>
        </p:nvCxnSpPr>
        <p:spPr>
          <a:xfrm flipV="1">
            <a:off x="9902704" y="993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0CFC8E5-7F63-96DF-4D00-E140F38CAFF7}"/>
              </a:ext>
            </a:extLst>
          </p:cNvPr>
          <p:cNvCxnSpPr>
            <a:cxnSpLocks/>
          </p:cNvCxnSpPr>
          <p:nvPr/>
        </p:nvCxnSpPr>
        <p:spPr>
          <a:xfrm flipV="1">
            <a:off x="8966704" y="2898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754494C-5F82-F91E-CDB8-1759D73B9046}"/>
              </a:ext>
            </a:extLst>
          </p:cNvPr>
          <p:cNvCxnSpPr>
            <a:cxnSpLocks/>
          </p:cNvCxnSpPr>
          <p:nvPr/>
        </p:nvCxnSpPr>
        <p:spPr>
          <a:xfrm flipV="1">
            <a:off x="9902704" y="2898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E0952A8-A2B2-9F8F-5EE2-C6916349110C}"/>
              </a:ext>
            </a:extLst>
          </p:cNvPr>
          <p:cNvCxnSpPr>
            <a:cxnSpLocks/>
          </p:cNvCxnSpPr>
          <p:nvPr/>
        </p:nvCxnSpPr>
        <p:spPr>
          <a:xfrm>
            <a:off x="7994703" y="2898689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95D0106-B2DD-A5C6-E306-2A70F0461D5E}"/>
              </a:ext>
            </a:extLst>
          </p:cNvPr>
          <p:cNvCxnSpPr>
            <a:cxnSpLocks/>
          </p:cNvCxnSpPr>
          <p:nvPr/>
        </p:nvCxnSpPr>
        <p:spPr>
          <a:xfrm>
            <a:off x="7994703" y="1965991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C646289-074D-096F-2F32-074333DA5724}"/>
              </a:ext>
            </a:extLst>
          </p:cNvPr>
          <p:cNvCxnSpPr>
            <a:cxnSpLocks/>
          </p:cNvCxnSpPr>
          <p:nvPr/>
        </p:nvCxnSpPr>
        <p:spPr>
          <a:xfrm>
            <a:off x="9902704" y="1965991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111581D-EFD0-8166-E97B-F9F0FCDFF6A9}"/>
              </a:ext>
            </a:extLst>
          </p:cNvPr>
          <p:cNvCxnSpPr>
            <a:cxnSpLocks/>
          </p:cNvCxnSpPr>
          <p:nvPr/>
        </p:nvCxnSpPr>
        <p:spPr>
          <a:xfrm>
            <a:off x="9902703" y="2898689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747FDC58-6A47-C5E1-12FE-97FB9D44DBA3}"/>
              </a:ext>
            </a:extLst>
          </p:cNvPr>
          <p:cNvSpPr/>
          <p:nvPr/>
        </p:nvSpPr>
        <p:spPr>
          <a:xfrm>
            <a:off x="7886692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D48AA21-6FCD-C992-04C6-E49FE3CF0E70}"/>
              </a:ext>
            </a:extLst>
          </p:cNvPr>
          <p:cNvSpPr/>
          <p:nvPr/>
        </p:nvSpPr>
        <p:spPr>
          <a:xfrm>
            <a:off x="8874997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D10F7C7-7423-B88C-4EBB-52396C97DE7A}"/>
              </a:ext>
            </a:extLst>
          </p:cNvPr>
          <p:cNvSpPr/>
          <p:nvPr/>
        </p:nvSpPr>
        <p:spPr>
          <a:xfrm>
            <a:off x="9794691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70F1088-FCA5-8252-AFCF-7E0510B3F3CE}"/>
              </a:ext>
            </a:extLst>
          </p:cNvPr>
          <p:cNvSpPr/>
          <p:nvPr/>
        </p:nvSpPr>
        <p:spPr>
          <a:xfrm>
            <a:off x="10763693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BB02CEB-9E44-6208-6790-88F29DBB9D43}"/>
              </a:ext>
            </a:extLst>
          </p:cNvPr>
          <p:cNvSpPr/>
          <p:nvPr/>
        </p:nvSpPr>
        <p:spPr>
          <a:xfrm>
            <a:off x="7886692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CB0A363-EB26-E720-D8D7-F6BA0A7C04C8}"/>
              </a:ext>
            </a:extLst>
          </p:cNvPr>
          <p:cNvSpPr/>
          <p:nvPr/>
        </p:nvSpPr>
        <p:spPr>
          <a:xfrm>
            <a:off x="8874997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AB7AA47-7FD1-F248-DEAF-8FAB7EE2EDD4}"/>
              </a:ext>
            </a:extLst>
          </p:cNvPr>
          <p:cNvSpPr/>
          <p:nvPr/>
        </p:nvSpPr>
        <p:spPr>
          <a:xfrm>
            <a:off x="9794691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9A7C9E3-7CDA-740B-CB8A-08FF6B5F37EE}"/>
              </a:ext>
            </a:extLst>
          </p:cNvPr>
          <p:cNvSpPr/>
          <p:nvPr/>
        </p:nvSpPr>
        <p:spPr>
          <a:xfrm>
            <a:off x="10763693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C1C8539-D692-476F-8FE4-7D5E9C725A52}"/>
              </a:ext>
            </a:extLst>
          </p:cNvPr>
          <p:cNvSpPr/>
          <p:nvPr/>
        </p:nvSpPr>
        <p:spPr>
          <a:xfrm>
            <a:off x="7886692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573FA2B-FAC1-4299-BB9B-82F1A0DBE5B1}"/>
              </a:ext>
            </a:extLst>
          </p:cNvPr>
          <p:cNvSpPr/>
          <p:nvPr/>
        </p:nvSpPr>
        <p:spPr>
          <a:xfrm>
            <a:off x="8874997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DDA86FDD-596C-8B3F-12DE-939A4B01BBEA}"/>
              </a:ext>
            </a:extLst>
          </p:cNvPr>
          <p:cNvSpPr/>
          <p:nvPr/>
        </p:nvSpPr>
        <p:spPr>
          <a:xfrm>
            <a:off x="9794691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7C4B0E6-47C2-1592-BC81-B4565520800F}"/>
              </a:ext>
            </a:extLst>
          </p:cNvPr>
          <p:cNvSpPr/>
          <p:nvPr/>
        </p:nvSpPr>
        <p:spPr>
          <a:xfrm>
            <a:off x="10763693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AB53EFF-431E-096B-A09E-7D3E5C1660FA}"/>
              </a:ext>
            </a:extLst>
          </p:cNvPr>
          <p:cNvSpPr/>
          <p:nvPr/>
        </p:nvSpPr>
        <p:spPr>
          <a:xfrm>
            <a:off x="7886692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2C7B8E6-B438-648B-D383-88DAE1AA2B6D}"/>
              </a:ext>
            </a:extLst>
          </p:cNvPr>
          <p:cNvSpPr/>
          <p:nvPr/>
        </p:nvSpPr>
        <p:spPr>
          <a:xfrm>
            <a:off x="8874997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483C227-B93C-BABD-574C-F46CE495B448}"/>
              </a:ext>
            </a:extLst>
          </p:cNvPr>
          <p:cNvSpPr/>
          <p:nvPr/>
        </p:nvSpPr>
        <p:spPr>
          <a:xfrm>
            <a:off x="9794691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79985B85-63D4-F85A-6AD2-77B91D5DCA92}"/>
              </a:ext>
            </a:extLst>
          </p:cNvPr>
          <p:cNvSpPr/>
          <p:nvPr/>
        </p:nvSpPr>
        <p:spPr>
          <a:xfrm>
            <a:off x="10763693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9485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876BE-A61C-3C47-C87F-E5614865C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327B22-C0F8-7BEB-6BDE-9BE7B5F1B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4440065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His approach was to consider one</a:t>
            </a:r>
          </a:p>
          <a:p>
            <a:pPr lvl="1"/>
            <a:r>
              <a:rPr lang="en-US" dirty="0"/>
              <a:t>flipped spin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/>
                  </a:solidFill>
                </a:uFill>
              </a:rPr>
              <a:t>Not</a:t>
            </a:r>
            <a:r>
              <a:rPr lang="en-US" dirty="0"/>
              <a:t> an eigenstate anymore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8CF12D-2A34-9DA2-FFD5-7484587F36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D1C489-0044-830E-6897-7C9E90D5C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EFDA2CE-3319-EDC8-5F2C-08673D4B8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AC33B11-BFF3-91D9-608F-2652F72F181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32" y="3142129"/>
            <a:ext cx="3093223" cy="1230312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EAEF1F7-8F7D-3008-40FE-71EDF0A5FEBE}"/>
              </a:ext>
            </a:extLst>
          </p:cNvPr>
          <p:cNvCxnSpPr>
            <a:cxnSpLocks/>
          </p:cNvCxnSpPr>
          <p:nvPr/>
        </p:nvCxnSpPr>
        <p:spPr>
          <a:xfrm flipV="1">
            <a:off x="667206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A59F344-84C1-2106-DBB4-5A387B293E57}"/>
              </a:ext>
            </a:extLst>
          </p:cNvPr>
          <p:cNvCxnSpPr>
            <a:cxnSpLocks/>
          </p:cNvCxnSpPr>
          <p:nvPr/>
        </p:nvCxnSpPr>
        <p:spPr>
          <a:xfrm flipV="1">
            <a:off x="696009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C03C5C1E-EDF1-5E69-2760-ED43C0DD0933}"/>
              </a:ext>
            </a:extLst>
          </p:cNvPr>
          <p:cNvCxnSpPr>
            <a:cxnSpLocks/>
          </p:cNvCxnSpPr>
          <p:nvPr/>
        </p:nvCxnSpPr>
        <p:spPr>
          <a:xfrm flipV="1">
            <a:off x="724812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72250C9-BC2B-F06E-6D8F-78B53ECE73FE}"/>
              </a:ext>
            </a:extLst>
          </p:cNvPr>
          <p:cNvCxnSpPr>
            <a:cxnSpLocks/>
          </p:cNvCxnSpPr>
          <p:nvPr/>
        </p:nvCxnSpPr>
        <p:spPr>
          <a:xfrm flipV="1">
            <a:off x="753616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55F089D-AE52-2573-F9D3-D80E06484C92}"/>
              </a:ext>
            </a:extLst>
          </p:cNvPr>
          <p:cNvCxnSpPr>
            <a:cxnSpLocks/>
          </p:cNvCxnSpPr>
          <p:nvPr/>
        </p:nvCxnSpPr>
        <p:spPr>
          <a:xfrm flipV="1">
            <a:off x="782419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515816A-F33A-3E92-A19E-765404F2B102}"/>
              </a:ext>
            </a:extLst>
          </p:cNvPr>
          <p:cNvCxnSpPr>
            <a:cxnSpLocks/>
          </p:cNvCxnSpPr>
          <p:nvPr/>
        </p:nvCxnSpPr>
        <p:spPr>
          <a:xfrm flipV="1">
            <a:off x="811222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32DC2D8-D3E6-DC69-EC10-B3FD0F9242CD}"/>
              </a:ext>
            </a:extLst>
          </p:cNvPr>
          <p:cNvCxnSpPr>
            <a:cxnSpLocks/>
          </p:cNvCxnSpPr>
          <p:nvPr/>
        </p:nvCxnSpPr>
        <p:spPr>
          <a:xfrm flipV="1">
            <a:off x="840025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4FFB045-2096-AE15-E645-3FB9D2AC5FE5}"/>
              </a:ext>
            </a:extLst>
          </p:cNvPr>
          <p:cNvCxnSpPr>
            <a:cxnSpLocks/>
          </p:cNvCxnSpPr>
          <p:nvPr/>
        </p:nvCxnSpPr>
        <p:spPr>
          <a:xfrm flipV="1">
            <a:off x="868828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DEAD1F92-C55A-9547-D595-25B2256EF28B}"/>
              </a:ext>
            </a:extLst>
          </p:cNvPr>
          <p:cNvCxnSpPr>
            <a:cxnSpLocks/>
          </p:cNvCxnSpPr>
          <p:nvPr/>
        </p:nvCxnSpPr>
        <p:spPr>
          <a:xfrm flipV="1">
            <a:off x="897632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FA9F319-135D-9E28-76DF-0A4A0088C1A6}"/>
              </a:ext>
            </a:extLst>
          </p:cNvPr>
          <p:cNvCxnSpPr>
            <a:cxnSpLocks/>
          </p:cNvCxnSpPr>
          <p:nvPr/>
        </p:nvCxnSpPr>
        <p:spPr>
          <a:xfrm flipV="1">
            <a:off x="926435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F10DD587-C695-5B1D-7449-383773C1DD0B}"/>
              </a:ext>
            </a:extLst>
          </p:cNvPr>
          <p:cNvCxnSpPr>
            <a:cxnSpLocks/>
          </p:cNvCxnSpPr>
          <p:nvPr/>
        </p:nvCxnSpPr>
        <p:spPr>
          <a:xfrm flipV="1">
            <a:off x="955238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D0CFBC4-B18F-4E77-C222-ABC1CD3E8B6C}"/>
              </a:ext>
            </a:extLst>
          </p:cNvPr>
          <p:cNvCxnSpPr>
            <a:cxnSpLocks/>
          </p:cNvCxnSpPr>
          <p:nvPr/>
        </p:nvCxnSpPr>
        <p:spPr>
          <a:xfrm flipV="1">
            <a:off x="984041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99FA9A3F-DD25-C71F-8788-5AF22847DD30}"/>
              </a:ext>
            </a:extLst>
          </p:cNvPr>
          <p:cNvCxnSpPr>
            <a:cxnSpLocks/>
          </p:cNvCxnSpPr>
          <p:nvPr/>
        </p:nvCxnSpPr>
        <p:spPr>
          <a:xfrm flipV="1">
            <a:off x="1012844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825EA7A-DB17-CF8E-384D-CA9BCEEA0275}"/>
              </a:ext>
            </a:extLst>
          </p:cNvPr>
          <p:cNvCxnSpPr>
            <a:cxnSpLocks/>
          </p:cNvCxnSpPr>
          <p:nvPr/>
        </p:nvCxnSpPr>
        <p:spPr>
          <a:xfrm flipV="1">
            <a:off x="1041648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12FCE21-4DB5-90DA-F7CA-F2E0592CD102}"/>
              </a:ext>
            </a:extLst>
          </p:cNvPr>
          <p:cNvCxnSpPr>
            <a:cxnSpLocks/>
          </p:cNvCxnSpPr>
          <p:nvPr/>
        </p:nvCxnSpPr>
        <p:spPr>
          <a:xfrm flipV="1">
            <a:off x="1070451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A272B5F7-457D-DCD6-5648-7B8B884F6642}"/>
              </a:ext>
            </a:extLst>
          </p:cNvPr>
          <p:cNvCxnSpPr>
            <a:cxnSpLocks/>
          </p:cNvCxnSpPr>
          <p:nvPr/>
        </p:nvCxnSpPr>
        <p:spPr>
          <a:xfrm flipV="1">
            <a:off x="1099254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743D3C8-F5F3-B293-0C65-57E9A24DD034}"/>
              </a:ext>
            </a:extLst>
          </p:cNvPr>
          <p:cNvCxnSpPr>
            <a:cxnSpLocks/>
          </p:cNvCxnSpPr>
          <p:nvPr/>
        </p:nvCxnSpPr>
        <p:spPr>
          <a:xfrm flipV="1">
            <a:off x="1128057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CB589469-F1B6-3BD0-2002-C553EF3D44F7}"/>
              </a:ext>
            </a:extLst>
          </p:cNvPr>
          <p:cNvCxnSpPr>
            <a:cxnSpLocks/>
          </p:cNvCxnSpPr>
          <p:nvPr/>
        </p:nvCxnSpPr>
        <p:spPr>
          <a:xfrm flipV="1">
            <a:off x="1156860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DA1A284F-E799-8300-AFFA-847C8EB6FB09}"/>
              </a:ext>
            </a:extLst>
          </p:cNvPr>
          <p:cNvCxnSpPr>
            <a:cxnSpLocks/>
          </p:cNvCxnSpPr>
          <p:nvPr/>
        </p:nvCxnSpPr>
        <p:spPr>
          <a:xfrm flipV="1">
            <a:off x="667206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BAAD34B3-1193-4059-8971-86875E263200}"/>
              </a:ext>
            </a:extLst>
          </p:cNvPr>
          <p:cNvCxnSpPr>
            <a:cxnSpLocks/>
          </p:cNvCxnSpPr>
          <p:nvPr/>
        </p:nvCxnSpPr>
        <p:spPr>
          <a:xfrm flipV="1">
            <a:off x="696009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AA41C5C4-AD11-DB55-60AE-DB508DBF40C9}"/>
              </a:ext>
            </a:extLst>
          </p:cNvPr>
          <p:cNvCxnSpPr>
            <a:cxnSpLocks/>
          </p:cNvCxnSpPr>
          <p:nvPr/>
        </p:nvCxnSpPr>
        <p:spPr>
          <a:xfrm flipV="1">
            <a:off x="724812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8B7269C4-CAFF-7B3A-2163-9198526DEE51}"/>
              </a:ext>
            </a:extLst>
          </p:cNvPr>
          <p:cNvCxnSpPr>
            <a:cxnSpLocks/>
          </p:cNvCxnSpPr>
          <p:nvPr/>
        </p:nvCxnSpPr>
        <p:spPr>
          <a:xfrm flipV="1">
            <a:off x="753616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22ACE80-AEF3-57E2-22B7-B6E4CB4FE544}"/>
              </a:ext>
            </a:extLst>
          </p:cNvPr>
          <p:cNvCxnSpPr>
            <a:cxnSpLocks/>
          </p:cNvCxnSpPr>
          <p:nvPr/>
        </p:nvCxnSpPr>
        <p:spPr>
          <a:xfrm flipV="1">
            <a:off x="782419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7FA18A9-967F-C5CE-6004-70AAA1C92CBA}"/>
              </a:ext>
            </a:extLst>
          </p:cNvPr>
          <p:cNvCxnSpPr>
            <a:cxnSpLocks/>
          </p:cNvCxnSpPr>
          <p:nvPr/>
        </p:nvCxnSpPr>
        <p:spPr>
          <a:xfrm flipV="1">
            <a:off x="811222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B3863268-4FCA-1BF7-F762-F267A33B0C7C}"/>
              </a:ext>
            </a:extLst>
          </p:cNvPr>
          <p:cNvCxnSpPr>
            <a:cxnSpLocks/>
          </p:cNvCxnSpPr>
          <p:nvPr/>
        </p:nvCxnSpPr>
        <p:spPr>
          <a:xfrm flipV="1">
            <a:off x="840025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F4A1B36-2E04-3857-AD13-0D64F81DC244}"/>
              </a:ext>
            </a:extLst>
          </p:cNvPr>
          <p:cNvCxnSpPr>
            <a:cxnSpLocks/>
          </p:cNvCxnSpPr>
          <p:nvPr/>
        </p:nvCxnSpPr>
        <p:spPr>
          <a:xfrm flipV="1">
            <a:off x="868828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079B7F30-EB01-A164-92CC-814EABB566E3}"/>
              </a:ext>
            </a:extLst>
          </p:cNvPr>
          <p:cNvCxnSpPr>
            <a:cxnSpLocks/>
          </p:cNvCxnSpPr>
          <p:nvPr/>
        </p:nvCxnSpPr>
        <p:spPr>
          <a:xfrm>
            <a:off x="8972490" y="3346886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BEB932F2-1C83-9C3A-A060-CC3126A9327C}"/>
              </a:ext>
            </a:extLst>
          </p:cNvPr>
          <p:cNvCxnSpPr>
            <a:cxnSpLocks/>
          </p:cNvCxnSpPr>
          <p:nvPr/>
        </p:nvCxnSpPr>
        <p:spPr>
          <a:xfrm flipV="1">
            <a:off x="926435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ED4E415A-0AB7-A62A-B5EB-65010FDE55A7}"/>
              </a:ext>
            </a:extLst>
          </p:cNvPr>
          <p:cNvCxnSpPr>
            <a:cxnSpLocks/>
          </p:cNvCxnSpPr>
          <p:nvPr/>
        </p:nvCxnSpPr>
        <p:spPr>
          <a:xfrm flipV="1">
            <a:off x="955238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4F5FBB76-D6EC-FC2F-5A07-BE5845EA44A0}"/>
              </a:ext>
            </a:extLst>
          </p:cNvPr>
          <p:cNvCxnSpPr>
            <a:cxnSpLocks/>
          </p:cNvCxnSpPr>
          <p:nvPr/>
        </p:nvCxnSpPr>
        <p:spPr>
          <a:xfrm flipV="1">
            <a:off x="984041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879AF5E-438C-4E8A-A708-C6ECCB45E977}"/>
              </a:ext>
            </a:extLst>
          </p:cNvPr>
          <p:cNvCxnSpPr>
            <a:cxnSpLocks/>
          </p:cNvCxnSpPr>
          <p:nvPr/>
        </p:nvCxnSpPr>
        <p:spPr>
          <a:xfrm flipV="1">
            <a:off x="1012844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8A5E28BF-3243-0CFA-06DA-6CC7D26D8263}"/>
              </a:ext>
            </a:extLst>
          </p:cNvPr>
          <p:cNvCxnSpPr>
            <a:cxnSpLocks/>
          </p:cNvCxnSpPr>
          <p:nvPr/>
        </p:nvCxnSpPr>
        <p:spPr>
          <a:xfrm flipV="1">
            <a:off x="1041648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611606B-BF38-DDF7-FC58-9A4561C6E03F}"/>
              </a:ext>
            </a:extLst>
          </p:cNvPr>
          <p:cNvCxnSpPr>
            <a:cxnSpLocks/>
          </p:cNvCxnSpPr>
          <p:nvPr/>
        </p:nvCxnSpPr>
        <p:spPr>
          <a:xfrm flipV="1">
            <a:off x="1070451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DD9E0D53-F0E3-C767-40FD-56F6F1E50B5F}"/>
              </a:ext>
            </a:extLst>
          </p:cNvPr>
          <p:cNvCxnSpPr>
            <a:cxnSpLocks/>
          </p:cNvCxnSpPr>
          <p:nvPr/>
        </p:nvCxnSpPr>
        <p:spPr>
          <a:xfrm flipV="1">
            <a:off x="1099254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878A7BBF-EFA3-2D6D-90F6-DBD0969090A6}"/>
              </a:ext>
            </a:extLst>
          </p:cNvPr>
          <p:cNvCxnSpPr>
            <a:cxnSpLocks/>
          </p:cNvCxnSpPr>
          <p:nvPr/>
        </p:nvCxnSpPr>
        <p:spPr>
          <a:xfrm flipV="1">
            <a:off x="1128057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4E5CB6CB-B063-2DDD-F57A-2886E52849E4}"/>
              </a:ext>
            </a:extLst>
          </p:cNvPr>
          <p:cNvCxnSpPr>
            <a:cxnSpLocks/>
          </p:cNvCxnSpPr>
          <p:nvPr/>
        </p:nvCxnSpPr>
        <p:spPr>
          <a:xfrm flipV="1">
            <a:off x="1156860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fik 61">
            <a:extLst>
              <a:ext uri="{FF2B5EF4-FFF2-40B4-BE49-F238E27FC236}">
                <a16:creationId xmlns:a16="http://schemas.microsoft.com/office/drawing/2014/main" id="{3AE542FD-9BF6-1B4F-4F25-B2A79DFE154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769" y="3937710"/>
            <a:ext cx="208762" cy="114286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BC9852AE-7050-5DA2-4F00-8E7F8F73757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638" y="2417359"/>
            <a:ext cx="239238" cy="254476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0926ADE6-DF48-66A9-3D5A-469A956F3D9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75" y="3487374"/>
            <a:ext cx="337345" cy="254953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5E8E0C93-87E2-14CD-F80F-35BB4BF1A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9465441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2"/>
            <a:r>
              <a:rPr lang="de-DE" dirty="0"/>
              <a:t>Keine 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9784EBF-4597-FAE4-2C47-C1542BDD6712}"/>
              </a:ext>
            </a:extLst>
          </p:cNvPr>
          <p:cNvSpPr/>
          <p:nvPr/>
        </p:nvSpPr>
        <p:spPr>
          <a:xfrm>
            <a:off x="4703277" y="3877455"/>
            <a:ext cx="2916711" cy="2764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FE9A90-0571-D7ED-0E06-907C026F02AB}"/>
              </a:ext>
            </a:extLst>
          </p:cNvPr>
          <p:cNvSpPr/>
          <p:nvPr/>
        </p:nvSpPr>
        <p:spPr>
          <a:xfrm>
            <a:off x="690313" y="3877455"/>
            <a:ext cx="2868639" cy="2880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C15BA07-3AF9-CFB8-016C-7FAF49939DEC}"/>
              </a:ext>
            </a:extLst>
          </p:cNvPr>
          <p:cNvSpPr/>
          <p:nvPr/>
        </p:nvSpPr>
        <p:spPr>
          <a:xfrm>
            <a:off x="690312" y="4932524"/>
            <a:ext cx="2868639" cy="13958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E0A2ABA-20E7-D7BC-F346-F8E2433E160E}"/>
              </a:ext>
            </a:extLst>
          </p:cNvPr>
          <p:cNvSpPr txBox="1"/>
          <p:nvPr/>
        </p:nvSpPr>
        <p:spPr>
          <a:xfrm>
            <a:off x="6072014" y="5959046"/>
            <a:ext cx="551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Zunächst als unkonventionelle AFM/FMs bezeichnet</a:t>
            </a:r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71530E5-1890-066C-7133-E54DE803597F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D2CB20E-5A37-3642-47B1-0170E0F11A6C}"/>
              </a:ext>
            </a:extLst>
          </p:cNvPr>
          <p:cNvSpPr/>
          <p:nvPr/>
        </p:nvSpPr>
        <p:spPr>
          <a:xfrm>
            <a:off x="4427995" y="175373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983BE47-84B3-1054-7C5D-403C89CA2F3B}"/>
              </a:ext>
            </a:extLst>
          </p:cNvPr>
          <p:cNvSpPr/>
          <p:nvPr/>
        </p:nvSpPr>
        <p:spPr>
          <a:xfrm>
            <a:off x="8448460" y="1708026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Keine Spin-polarisation im k-Raum</a:t>
            </a:r>
          </a:p>
        </p:txBody>
      </p:sp>
    </p:spTree>
    <p:extLst>
      <p:ext uri="{BB962C8B-B14F-4D97-AF65-F5344CB8AC3E}">
        <p14:creationId xmlns:p14="http://schemas.microsoft.com/office/powerpoint/2010/main" val="29470957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12794531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Isotrope  entartete Energiebänder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Magnetisierung</a:t>
            </a:r>
          </a:p>
          <a:p>
            <a:pPr lvl="2"/>
            <a:r>
              <a:rPr lang="de-DE" dirty="0"/>
              <a:t>Isotrope aufgeteilte Energiebänder</a:t>
            </a:r>
          </a:p>
          <a:p>
            <a:pPr lvl="2"/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295570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Beschrieben durch zwei entgegengesetzte Spin Gitter verbunden durch </a:t>
            </a:r>
            <a:r>
              <a:rPr lang="de-DE" dirty="0" err="1"/>
              <a:t>Translations</a:t>
            </a:r>
            <a:r>
              <a:rPr lang="de-DE" dirty="0"/>
              <a:t> oder </a:t>
            </a:r>
            <a:r>
              <a:rPr lang="de-DE" dirty="0" err="1"/>
              <a:t>Inversions</a:t>
            </a:r>
            <a:r>
              <a:rPr lang="de-DE" dirty="0"/>
              <a:t> Symmetrie</a:t>
            </a:r>
          </a:p>
          <a:p>
            <a:pPr lvl="2"/>
            <a:r>
              <a:rPr lang="de-DE" dirty="0"/>
              <a:t>Entartete Energiebänder</a:t>
            </a:r>
          </a:p>
          <a:p>
            <a:pPr lvl="3"/>
            <a:r>
              <a:rPr lang="de-DE" dirty="0"/>
              <a:t>Im Limit von verschwindender Spin-Orbital-Kopplung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Charakterisiert durch ein Spin Gitter</a:t>
            </a:r>
          </a:p>
          <a:p>
            <a:pPr lvl="2"/>
            <a:r>
              <a:rPr lang="de-DE" dirty="0"/>
              <a:t>Isotrope Energiebänder</a:t>
            </a:r>
          </a:p>
          <a:p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Beschrieben durch zwei entgegengesetzte Spin Gitter verbunden nur durch </a:t>
            </a:r>
            <a:r>
              <a:rPr lang="de-DE" dirty="0" err="1"/>
              <a:t>Rotations</a:t>
            </a:r>
            <a:r>
              <a:rPr lang="de-DE" dirty="0"/>
              <a:t> Symmetrie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Im Limit SOK -&gt; 0 </a:t>
            </a:r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492308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2"/>
            <a:r>
              <a:rPr lang="de-DE" dirty="0"/>
              <a:t>Keine Zeitumkehrsymmetrie 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der Phasen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Zeitumkehrsymmetrie</a:t>
            </a:r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E0A2ABA-20E7-D7BC-F346-F8E2433E160E}"/>
              </a:ext>
            </a:extLst>
          </p:cNvPr>
          <p:cNvSpPr txBox="1"/>
          <p:nvPr/>
        </p:nvSpPr>
        <p:spPr>
          <a:xfrm>
            <a:off x="6072014" y="5959046"/>
            <a:ext cx="551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Zunächst als unkonventionelle AFM/FMs bezeichnet</a:t>
            </a:r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71530E5-1890-066C-7133-E54DE803597F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D2CB20E-5A37-3642-47B1-0170E0F11A6C}"/>
              </a:ext>
            </a:extLst>
          </p:cNvPr>
          <p:cNvSpPr/>
          <p:nvPr/>
        </p:nvSpPr>
        <p:spPr>
          <a:xfrm>
            <a:off x="4427995" y="175373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983BE47-84B3-1054-7C5D-403C89CA2F3B}"/>
              </a:ext>
            </a:extLst>
          </p:cNvPr>
          <p:cNvSpPr/>
          <p:nvPr/>
        </p:nvSpPr>
        <p:spPr>
          <a:xfrm>
            <a:off x="8448460" y="1708026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Zeitumkehrsymmetrie </a:t>
            </a:r>
          </a:p>
          <a:p>
            <a:pPr lvl="2"/>
            <a:r>
              <a:rPr lang="de-DE" dirty="0"/>
              <a:t>Keine Spin-polarisation im k-Raum</a:t>
            </a:r>
          </a:p>
        </p:txBody>
      </p:sp>
    </p:spTree>
    <p:extLst>
      <p:ext uri="{BB962C8B-B14F-4D97-AF65-F5344CB8AC3E}">
        <p14:creationId xmlns:p14="http://schemas.microsoft.com/office/powerpoint/2010/main" val="34286818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Analogie</a:t>
            </a:r>
          </a:p>
          <a:p>
            <a:endParaRPr lang="de-DE" dirty="0"/>
          </a:p>
          <a:p>
            <a:pPr lvl="1"/>
            <a:r>
              <a:rPr lang="de-DE" dirty="0"/>
              <a:t>Bereits 2009 wurden d-wellen für Magnete aus einer Analogie zu Supraleitern vorhergesagt</a:t>
            </a:r>
          </a:p>
          <a:p>
            <a:endParaRPr lang="de-DE" dirty="0"/>
          </a:p>
          <a:p>
            <a:r>
              <a:rPr lang="de-DE" dirty="0"/>
              <a:t>Weitere Eigenschaften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AHE, wegen aufgeteilter Bänder</a:t>
            </a:r>
          </a:p>
          <a:p>
            <a:pPr lvl="3"/>
            <a:r>
              <a:rPr lang="de-DE" dirty="0"/>
              <a:t>GMR, TMR</a:t>
            </a:r>
          </a:p>
          <a:p>
            <a:pPr lvl="2"/>
            <a:r>
              <a:rPr lang="de-DE" dirty="0"/>
              <a:t>(Beachtung der nichtmagnetischen Atome für die Symmetrien) </a:t>
            </a:r>
          </a:p>
          <a:p>
            <a:pPr lvl="2"/>
            <a:r>
              <a:rPr lang="de-DE" dirty="0"/>
              <a:t>Robuste Zustände</a:t>
            </a:r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95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1"/>
            <a:ext cx="2868639" cy="1883998"/>
          </a:xfrm>
          <a:prstGeom prst="rect">
            <a:avLst/>
          </a:prstGeom>
        </p:spPr>
      </p:pic>
      <p:pic>
        <p:nvPicPr>
          <p:cNvPr id="6" name="Grafik 5" descr="Ein Bild, das Screenshot, Farbigkeit, Diagramm, Kreis enthält.&#10;&#10;Automatisch generierte Beschreibung">
            <a:extLst>
              <a:ext uri="{FF2B5EF4-FFF2-40B4-BE49-F238E27FC236}">
                <a16:creationId xmlns:a16="http://schemas.microsoft.com/office/drawing/2014/main" id="{F76086D5-39AE-DCE1-4CEF-9412711C9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204" y="3284984"/>
            <a:ext cx="3355606" cy="216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315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Vorteile der Beschreibung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Altermagnetische</a:t>
            </a:r>
            <a:r>
              <a:rPr lang="de-DE" dirty="0"/>
              <a:t> Spin Separation ist nur schwach von der relativistischen Spin-Orbit-Kopplung abhängig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Nicht relativistisch</a:t>
            </a:r>
          </a:p>
          <a:p>
            <a:pPr lvl="3"/>
            <a:r>
              <a:rPr lang="de-DE" dirty="0"/>
              <a:t>Spin bleibt eine gute Quantenzahl</a:t>
            </a:r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96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1"/>
            <a:ext cx="2868639" cy="188399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AB6F0DD-2C2B-1985-7A1E-A56F53339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2874477"/>
            <a:ext cx="4363059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141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Erkennungsmerkmale</a:t>
            </a:r>
          </a:p>
          <a:p>
            <a:pPr marL="0" lvl="2" indent="0">
              <a:buNone/>
            </a:pPr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97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0"/>
            <a:ext cx="3407872" cy="223814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D1252CD-5D1E-03A7-8392-34E468C912D0}"/>
              </a:ext>
            </a:extLst>
          </p:cNvPr>
          <p:cNvSpPr txBox="1"/>
          <p:nvPr/>
        </p:nvSpPr>
        <p:spPr>
          <a:xfrm>
            <a:off x="9064086" y="3075465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5569FC8-AFB4-6E29-F9AE-DAB6C6F77C8B}"/>
              </a:ext>
            </a:extLst>
          </p:cNvPr>
          <p:cNvSpPr txBox="1"/>
          <p:nvPr/>
        </p:nvSpPr>
        <p:spPr>
          <a:xfrm>
            <a:off x="3616282" y="493441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106C277-EC72-E9B5-AACA-8BFE0CB1F628}"/>
              </a:ext>
            </a:extLst>
          </p:cNvPr>
          <p:cNvSpPr/>
          <p:nvPr/>
        </p:nvSpPr>
        <p:spPr>
          <a:xfrm>
            <a:off x="551384" y="2564904"/>
            <a:ext cx="5256584" cy="3600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Regeln zur Identifizierung von AM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741BBAB-C589-1F34-A928-5095AC8759D6}"/>
              </a:ext>
            </a:extLst>
          </p:cNvPr>
          <p:cNvSpPr/>
          <p:nvPr/>
        </p:nvSpPr>
        <p:spPr>
          <a:xfrm>
            <a:off x="551383" y="2924943"/>
            <a:ext cx="5256585" cy="20094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Gerade Anzahl magnetischer Atome in der EZ</a:t>
            </a:r>
          </a:p>
          <a:p>
            <a:pPr marL="342900" indent="-342900">
              <a:buAutoNum type="arabicPeriod"/>
            </a:pP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Keine </a:t>
            </a:r>
            <a:r>
              <a:rPr lang="de-DE" dirty="0" err="1">
                <a:solidFill>
                  <a:schemeClr val="tx1"/>
                </a:solidFill>
              </a:rPr>
              <a:t>Inversionsymmetrie</a:t>
            </a:r>
            <a:r>
              <a:rPr lang="de-DE" dirty="0">
                <a:solidFill>
                  <a:schemeClr val="tx1"/>
                </a:solidFill>
              </a:rPr>
              <a:t> zwischen magnetischen Atomen der Untergitter</a:t>
            </a:r>
          </a:p>
          <a:p>
            <a:pPr marL="342900" indent="-342900">
              <a:buAutoNum type="arabicPeriod"/>
            </a:pP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Untergitter durch kristallographische Rotationen verbunden</a:t>
            </a:r>
          </a:p>
        </p:txBody>
      </p:sp>
    </p:spTree>
    <p:extLst>
      <p:ext uri="{BB962C8B-B14F-4D97-AF65-F5344CB8AC3E}">
        <p14:creationId xmlns:p14="http://schemas.microsoft.com/office/powerpoint/2010/main" val="31520842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3"/>
            <a:r>
              <a:rPr lang="de-DE" dirty="0"/>
              <a:t>Robust zu externen Felder</a:t>
            </a:r>
          </a:p>
          <a:p>
            <a:pPr lvl="3"/>
            <a:r>
              <a:rPr lang="de-DE" dirty="0"/>
              <a:t>Keine Streufelder</a:t>
            </a:r>
          </a:p>
          <a:p>
            <a:pPr lvl="2"/>
            <a:r>
              <a:rPr lang="de-DE" dirty="0"/>
              <a:t>Isotrope  entartete Energiebänder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Magnetisierung</a:t>
            </a:r>
          </a:p>
          <a:p>
            <a:pPr lvl="2"/>
            <a:r>
              <a:rPr lang="de-DE" dirty="0"/>
              <a:t>Isotrope aufgeteilte Energiebänder</a:t>
            </a:r>
          </a:p>
          <a:p>
            <a:pPr lvl="3"/>
            <a:r>
              <a:rPr lang="de-DE" dirty="0"/>
              <a:t>Magnet-Transport-Effekte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A675C80-3B22-1C9F-8810-555C0657F769}"/>
              </a:ext>
            </a:extLst>
          </p:cNvPr>
          <p:cNvSpPr/>
          <p:nvPr/>
        </p:nvSpPr>
        <p:spPr>
          <a:xfrm>
            <a:off x="765598" y="4683072"/>
            <a:ext cx="2858194" cy="295822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3AAD4E61-AA8A-5C93-1E06-8C78935E861F}"/>
              </a:ext>
            </a:extLst>
          </p:cNvPr>
          <p:cNvSpPr/>
          <p:nvPr/>
        </p:nvSpPr>
        <p:spPr>
          <a:xfrm>
            <a:off x="765598" y="4978894"/>
            <a:ext cx="2858194" cy="785990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2E431A0-3D8B-D5F1-3175-5B9FDEA9B94B}"/>
              </a:ext>
            </a:extLst>
          </p:cNvPr>
          <p:cNvSpPr/>
          <p:nvPr/>
        </p:nvSpPr>
        <p:spPr>
          <a:xfrm>
            <a:off x="4666902" y="4683071"/>
            <a:ext cx="3107697" cy="808585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5B58188-23C7-13A6-AA09-0ED23D02CD39}"/>
              </a:ext>
            </a:extLst>
          </p:cNvPr>
          <p:cNvSpPr/>
          <p:nvPr/>
        </p:nvSpPr>
        <p:spPr>
          <a:xfrm>
            <a:off x="4661255" y="5491657"/>
            <a:ext cx="3118990" cy="273227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89570F2-0E60-F40E-8052-17C1566F994A}"/>
              </a:ext>
            </a:extLst>
          </p:cNvPr>
          <p:cNvSpPr/>
          <p:nvPr/>
        </p:nvSpPr>
        <p:spPr>
          <a:xfrm>
            <a:off x="8505238" y="4683072"/>
            <a:ext cx="3107697" cy="295822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E777996D-9573-2F5B-8FCC-826D0940E71A}"/>
              </a:ext>
            </a:extLst>
          </p:cNvPr>
          <p:cNvSpPr/>
          <p:nvPr/>
        </p:nvSpPr>
        <p:spPr>
          <a:xfrm>
            <a:off x="8505238" y="5491657"/>
            <a:ext cx="3107697" cy="538338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C9269DB-E0DF-23EF-80ED-2FC65B6661E7}"/>
              </a:ext>
            </a:extLst>
          </p:cNvPr>
          <p:cNvSpPr/>
          <p:nvPr/>
        </p:nvSpPr>
        <p:spPr>
          <a:xfrm>
            <a:off x="8505238" y="4978894"/>
            <a:ext cx="3107697" cy="512763"/>
          </a:xfrm>
          <a:prstGeom prst="rect">
            <a:avLst/>
          </a:prstGeom>
          <a:solidFill>
            <a:srgbClr val="FFC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52867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8112472" cy="4103985"/>
          </a:xfrm>
        </p:spPr>
        <p:txBody>
          <a:bodyPr/>
          <a:lstStyle/>
          <a:p>
            <a:r>
              <a:rPr lang="de-DE" dirty="0"/>
              <a:t>Vorteile/Einfluss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Anomaler Hall Effekt/GMR/TMR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Robust, weil keine Magnetisierung</a:t>
            </a:r>
          </a:p>
          <a:p>
            <a:pPr lvl="3"/>
            <a:r>
              <a:rPr lang="de-DE" dirty="0"/>
              <a:t>keine </a:t>
            </a:r>
            <a:r>
              <a:rPr lang="de-DE" dirty="0" err="1"/>
              <a:t>Streumagentisierung</a:t>
            </a:r>
            <a:r>
              <a:rPr lang="de-DE" dirty="0"/>
              <a:t> (aufwendiges SAFS(GMR-Stacks) im Moment)</a:t>
            </a:r>
          </a:p>
          <a:p>
            <a:pPr lvl="2"/>
            <a:endParaRPr lang="de-DE" dirty="0"/>
          </a:p>
          <a:p>
            <a:pPr lvl="2"/>
            <a:r>
              <a:rPr lang="de-DE" dirty="0" err="1"/>
              <a:t>Spinwellen</a:t>
            </a:r>
            <a:r>
              <a:rPr lang="de-DE" dirty="0"/>
              <a:t> im </a:t>
            </a:r>
            <a:r>
              <a:rPr lang="de-DE" dirty="0" err="1"/>
              <a:t>THz</a:t>
            </a:r>
            <a:r>
              <a:rPr lang="de-DE" dirty="0"/>
              <a:t>-Bereich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Spin Dynamik im ps-Bereich (FM </a:t>
            </a:r>
            <a:r>
              <a:rPr lang="el-GR" dirty="0"/>
              <a:t>μ</a:t>
            </a:r>
            <a:r>
              <a:rPr lang="de-DE" dirty="0"/>
              <a:t>s-Bereich)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„einfache“ Symmetrie Klassifizierung erlaubt Folgerung der beobachteten Eigenschaften</a:t>
            </a:r>
          </a:p>
          <a:p>
            <a:pPr lvl="3"/>
            <a:r>
              <a:rPr lang="de-DE" dirty="0"/>
              <a:t>Relativistische Effekt nicht nötig aber addierbar</a:t>
            </a:r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99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5" name="Grafik 4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AE382EB-3ED0-D0A1-3451-6BAF1F2AE0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0"/>
            <a:ext cx="3407872" cy="223814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EC8A4C3-E360-EAE3-9390-E229D22FDB7F}"/>
              </a:ext>
            </a:extLst>
          </p:cNvPr>
          <p:cNvSpPr txBox="1"/>
          <p:nvPr/>
        </p:nvSpPr>
        <p:spPr>
          <a:xfrm>
            <a:off x="9064086" y="3075465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DEB98F-6F23-2888-1D70-2A185C7A1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280" y="627413"/>
            <a:ext cx="4363059" cy="16575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D27C7FB-D4E7-5807-9556-0B831DD61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7703" y="627413"/>
            <a:ext cx="1939473" cy="229753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B5D0CCE-4225-E931-CCAE-2AD681279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4265" y="3482079"/>
            <a:ext cx="2304256" cy="2689121"/>
          </a:xfrm>
          <a:prstGeom prst="rect">
            <a:avLst/>
          </a:prstGeom>
        </p:spPr>
      </p:pic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DAC2CA59-DA8F-1DC4-BAE8-30A522A508BE}"/>
              </a:ext>
            </a:extLst>
          </p:cNvPr>
          <p:cNvSpPr/>
          <p:nvPr/>
        </p:nvSpPr>
        <p:spPr>
          <a:xfrm>
            <a:off x="7974265" y="3429000"/>
            <a:ext cx="209967" cy="2160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646A9AA-F274-E3AC-F2E1-AE1806E6B7CB}"/>
              </a:ext>
            </a:extLst>
          </p:cNvPr>
          <p:cNvSpPr txBox="1"/>
          <p:nvPr/>
        </p:nvSpPr>
        <p:spPr>
          <a:xfrm>
            <a:off x="8281095" y="6164285"/>
            <a:ext cx="26132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R.A.Duine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Nature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14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217-219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(2018)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3DAEE62-5BA6-EA26-0F3C-C1B58D872DD5}"/>
              </a:ext>
            </a:extLst>
          </p:cNvPr>
          <p:cNvSpPr/>
          <p:nvPr/>
        </p:nvSpPr>
        <p:spPr>
          <a:xfrm>
            <a:off x="6799046" y="2204864"/>
            <a:ext cx="888851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37785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2361,455"/>
  <p:tag name="OUTPUTTYPE" val="PNG"/>
  <p:tag name="IGUANATEXVERSION" val="161"/>
  <p:tag name="LATEXADDIN" val="\documentclass{article}&#10;\usepackage{amsmath}&#10;\pagestyle{empty}&#10;\begin{document}&#10;&#10;&#10;\begin{align*}&#10;\left[ \hat{S}_i^x,\hat{S}_j^y \right] = \text{i}\hat{S}_i^z  \delta_{i,j}  \qquad + \text{cyclic permutation}&#10;\end{align*}&#10;&#10;\end{document}"/>
  <p:tag name="IGUANATEXSIZE" val="20"/>
  <p:tag name="IGUANATEXCURSOR" val="15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50,2437"/>
  <p:tag name="OUTPUTTYPE" val="PNG"/>
  <p:tag name="IGUANATEXVERSION" val="162"/>
  <p:tag name="LATEXADDIN" val="\documentclass{article}&#10;\usepackage{amsmath}&#10;\pagestyle{empty}&#10;\begin{document}&#10;$2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46,082"/>
  <p:tag name="OUTPUTTYPE" val="PNG"/>
  <p:tag name="IGUANATEXVERSION" val="162"/>
  <p:tag name="LATEXADDIN" val="\documentclass{article}&#10;\usepackage{amsmath}&#10;\pagestyle{empty}&#10;\begin{document}&#10;&#10;\begin{align*}&#10;\hat{S}_n^- =  \sqrt{2S}\hat{a}_n^\dagger\sqrt{1-\frac{\hat{a}^\dagger_n\hat{a}_n }{2S}} &#10;\end{align*}&#10;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797,1503"/>
  <p:tag name="OUTPUTTYPE" val="PNG"/>
  <p:tag name="IGUANATEXVERSION" val="162"/>
  <p:tag name="LATEXADDIN" val="\documentclass{article}&#10;\usepackage{amsmath}&#10;\pagestyle{empty}&#10;\begin{document}&#10;&#10;&#10;\begin{align*}&#10;\hat{S}^z_n = S-\hat{a}_n^\dagger \hat{a}_n&#10;\end{align*}&#10;&#10;\end{document}"/>
  <p:tag name="IGUANATEXSIZE" val="20"/>
  <p:tag name="IGUANATEXCURSOR" val="14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317,585"/>
  <p:tag name="OUTPUTTYPE" val="PNG"/>
  <p:tag name="IGUANATEXVERSION" val="162"/>
  <p:tag name="LATEXADDIN" val="\documentclass{article}&#10;\usepackage{amsmath}&#10;\pagestyle{empty}&#10;\begin{document}&#10;&#10;\begin{align*}&#10;\left[ \hat{S}_i^+,\hat{S}_j^- \right] = \ldots = 2 \hat{S}_i^z \delta_{i,j}&#10;\end{align*}&#10;&#10;&#10;\end{document}"/>
  <p:tag name="IGUANATEXSIZE" val="20"/>
  <p:tag name="IGUANATEXCURSOR" val="14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41,62"/>
  <p:tag name="OUTPUTTYPE" val="PNG"/>
  <p:tag name="IGUANATEXVERSION" val="161"/>
  <p:tag name="LATEXADDIN" val="\documentclass{article}&#10;\usepackage{amsmath}&#10;\pagestyle{empty}&#10;\begin{document}&#10;&#10;\begin{align*}&#10;\left[ \hat{S}_i^z,\hat{S}_j^\pm \right] = \pm \hat{S}_i^\pm \delta_{i,j}&#10;\end{align*}&#10;&#10;&#10;\end{document}"/>
  <p:tag name="IGUANATEXSIZE" val="20"/>
  <p:tag name="IGUANATEXCURSOR" val="15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380,2025"/>
  <p:tag name="OUTPUTTYPE" val="PNG"/>
  <p:tag name="IGUANATEXVERSION" val="162"/>
  <p:tag name="LATEXADDIN" val="\documentclass{article}&#10;\usepackage{amsmath}&#10;\pagestyle{empty}&#10;\begin{document}&#10;&#10;\begin{align*}&#10;\sigma \leq 2S&#10;\end{align*}&#10;&#10;&#10;\end{document}"/>
  <p:tag name="IGUANATEXSIZE" val="20"/>
  <p:tag name="IGUANATEXCURSOR" val="11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14,661"/>
  <p:tag name="ORIGINALWIDTH" val="4918,635"/>
  <p:tag name="OUTPUTTYPE" val="PNG"/>
  <p:tag name="IGUANATEXVERSION" val="162"/>
  <p:tag name="LATEXADDIN" val="\documentclass{article}&#10;\usepackage{amsmath}&#10;\newcommand*{\op}[1]{\hat{#1}}&#10;\pagestyle{empty}&#10;&#10;\begin{document}&#10;&#10;\begin{align*}&#10;         \left[\op{S}_j^+, \op{S}_k^-\right] &amp;= &#10;         \left[\sqrt{2S - \op{a}_j^\dagger\op{a}_j } \cdot  \op{a}_j, \op{a}_k^\dagger \cdot \sqrt{2S - \op{a}_k^\dagger\op{a}_k } \right]\\&#10;        &amp;\overset{k\neq j}{=} \sqrt{2S - \op{a}_j^\dagger\op{a}_j } \left[ \op{a}_j, \op{a}_k^\dagger\right]\sqrt{2S - \op{a}_k^\dagger\op{a}_k } + \left[\sqrt{2S - \op{a}_j^\dagger\op{a}_j } , \op{a}_k^\dagger \right] \op{a}_j \sqrt{2S - \op{a}_k^\dagger\op{a}_k } \\&#10;        &amp;+ \op{a}_k^\dagger \sqrt{2S - \op{a}_j^\dagger\op{a}_j } \left[ \op{a}_j ,\sqrt{2S - \op{a}_k^\dagger\op{a}_k }  \right] + \op{a}_k^\dagger \left[\sqrt{2S - \op{a}_j^\dagger\op{a}_j } , \sqrt{2S - \op{a}_k^\dagger\op{a}_k }\right]\op{a}_j\\&#10;        &amp;= 0\\&#10;         &amp;\overset{k = j}{=} \left(\sqrt{2S - \op{a}_j^\dagger\op{a}_j } \cdot  \op{a}_j \cdot \op{a}_j^\dagger \cdot \sqrt{2S - \op{a}_j^\dagger\op{a}_j } \right) &#10;         - \left( \op{a}_j^\dagger \cdot \sqrt{2S - \op{a}_j^\dagger\op{a}_j }  \cdot \sqrt{2S - \op{a}_j^\dagger\op{a}_j } \cdot  \op{a}_j\right)\\         &#10;         &amp;=\left(\sqrt{2S - \op{a}_j^\dagger\op{a}_j } \cdot  \left( \op{a}_j^\dagger \op{a}_j +1\right)\cdot \sqrt{2S - \op{a}_j^\dagger\op{a}_j } \right) &#10;         - \left( \op{a}_j^\dagger \cdot \left(2S - \op{a}_j^\dagger\op{a}_j \right)  \cdot  \op{a}_j\right)\\&#10;         &amp;=\left(   \op{a}_j^\dagger \op{a}_j +1\right)\cdot \left(2S - \op{a}_j^\dagger\op{a}_j \right) &#10;         - \left( \op{a}_j^\dagger  \op{a}_j \cdot \left(2S - (\op{a}_j^\dagger\op{a}_j -1 )\right)  \right)\\&#10;         &amp;=\left(   \op{a}_j^\dagger \op{a}_j +1\right)\cdot \left(2S - \op{a}_j^\dagger\op{a}_j \right) &#10;         - \op{a}_j^\dagger  \op{a}_j \cdot \left(2S - \op{a}_j^\dagger\op{a}_j +1 \right)  \\&#10;         &amp;=\left(   \op{a}_j^\dagger \op{a}_j +1\right)\cdot \left(2S - \op{a}_j^\dagger\op{a}_j \right) &#10;          = \left(2S - \op{a}_j^\dagger\op{a}_j \right)  - \op{a}_j^\dagger  \op{a}_j &#10;          = 2 \cdot \left(S - \op{a}_j^\dagger\op{a}_j \right)  &#10;        =         \delta_{j,k} \cdot 2 \cdot \op{S}_j^z&#10;\end{align*}&#10;&#10;&#10;\end{document}"/>
  <p:tag name="IGUANATEXSIZE" val="20"/>
  <p:tag name="IGUANATEXCURSOR" val="1977"/>
  <p:tag name="TRANSPARENCY" val="Wahr"/>
  <p:tag name="COLORHEX" val="000000"/>
  <p:tag name="LATEXENGINEID" val="0"/>
  <p:tag name="TEMPFOLDER" val="c:\temp\"/>
  <p:tag name="LATEXFORMHEIGHT" val="476,25"/>
  <p:tag name="LATEXFORMWIDTH" val="1167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514,061"/>
  <p:tag name="OUTPUTTYPE" val="PNG"/>
  <p:tag name="IGUANATEXVERSION" val="162"/>
  <p:tag name="LATEXADDIN" val="\documentclass{article}&#10;\usepackage{amsmath}&#10;\pagestyle{empty}&#10;\begin{document}&#10;&#10;\begin{align*}&#10;         \left[\hat{S}_j^+, \hat{S}_k^-\right] = \ldots&#10;        =         \delta_{j,k} \cdot 2 \cdot \hat{S}_j^z&#10;    \end{align*}&#10;&#10;&#10;\end{document}"/>
  <p:tag name="IGUANATEXSIZE" val="20"/>
  <p:tag name="IGUANATEXCURSOR" val="94"/>
  <p:tag name="TRANSPARENCY" val="Wahr"/>
  <p:tag name="COLORHEX" val="000000"/>
  <p:tag name="LATEXENGINEID" val="0"/>
  <p:tag name="TEMPFOLDER" val="c:\temp\"/>
  <p:tag name="LATEXFORMHEIGHT" val="405"/>
  <p:tag name="LATEXFORMWIDTH" val="1214,25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2,49347"/>
  <p:tag name="OUTPUTTYPE" val="PNG"/>
  <p:tag name="IGUANATEXVERSION" val="162"/>
  <p:tag name="LATEXADDIN" val="\documentclass{article}&#10;\usepackage{amsmath}&#10;\pagestyle{empty}&#10;\begin{document}&#10;$3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575,1781"/>
  <p:tag name="OUTPUTTYPE" val="PNG"/>
  <p:tag name="IGUANATEXVERSION" val="162"/>
  <p:tag name="LATEXADDIN" val="\documentclass{article}&#10;\usepackage{amsmath}&#10;\pagestyle{empty}&#10;\begin{document}&#10;&#10;\begin{align*}&#10; \langle \hat{a}^\dagger \hat{a} \rangle &lt; 2S&#10;\end{align*}&#10;&#10;&#10;\end{document}"/>
  <p:tag name="IGUANATEXSIZE" val="20"/>
  <p:tag name="IGUANATEXCURSOR" val="13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,9149"/>
  <p:tag name="ORIGINALWIDTH" val="2812,148"/>
  <p:tag name="OUTPUTTYPE" val="PNG"/>
  <p:tag name="IGUANATEXVERSION" val="162"/>
  <p:tag name="LATEXADDIN" val="\documentclass{article}&#10;\usepackage{amsmath}&#10;\pagestyle{empty}&#10;\begin{document}&#10;&#10;\begin{align*}&#10;[\hat{a}_{\vec{k}},\hat{a}_{\vec{k}^\prime}^\dagger] &#10;&amp;= \frac{1}{2SN} \sum_n \exp\left({-\text{i}(\vec{k}-\vec{k}^\prime) \cdot \vec{r}_n}\right) 2 \hat{S}^z_n \neq \delta_{\vec{k},\vec{k}^\prime}\\&#10;&amp;\approx \frac{1}{N} \sum_n \exp\left({-\text{i}(\vec{k}-\vec{k}^\prime) \cdot \vec{r}_n}\right) = \delta_{k,k^\prime}&#10;\end{align*}&#10;&#10;&#10;\end{document}"/>
  <p:tag name="IGUANATEXSIZE" val="20"/>
  <p:tag name="IGUANATEXCURSOR" val="12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,2269"/>
  <p:tag name="ORIGINALWIDTH" val="621,6723"/>
  <p:tag name="OUTPUTTYPE" val="PNG"/>
  <p:tag name="IGUANATEXVERSION" val="162"/>
  <p:tag name="LATEXADDIN" val="\documentclass{article}&#10;\usepackage{amsmath}&#10;\pagestyle{empty}&#10;\begin{document}&#10;&#10;\begin{align*}&#10;[\hat{a}_{\vec{k}}^\dagger,\hat{a}_{\vec{k}^\prime}^\dagger] &#10;&amp;= 0&#10;\end{align*}&#10;&#10;&#10;\end{document}"/>
  <p:tag name="IGUANATEXSIZE" val="20"/>
  <p:tag name="IGUANATEXCURSOR" val="12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621,6723"/>
  <p:tag name="OUTPUTTYPE" val="PNG"/>
  <p:tag name="IGUANATEXVERSION" val="162"/>
  <p:tag name="LATEXADDIN" val="\documentclass{article}&#10;\usepackage{amsmath}&#10;\pagestyle{empty}&#10;\begin{document}&#10;&#10;\begin{align*}&#10;[\hat{a}_{\vec{k}},\hat{a}_{\vec{k}^\prime}] &#10;&amp;= 0&#10;\end{align*}&#10;&#10;&#10;\end{document}"/>
  <p:tag name="IGUANATEXSIZE" val="20"/>
  <p:tag name="IGUANATEXCURSOR" val="12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86,502"/>
  <p:tag name="ORIGINALWIDTH" val="3904,762"/>
  <p:tag name="OUTPUTTYPE" val="PNG"/>
  <p:tag name="IGUANATEXVERSION" val="161"/>
  <p:tag name="LATEXADDIN" val="\documentclass{article}&#10;\usepackage{amsmath}&#10;\pagestyle{empty}&#10;\begin{document}&#10;&#10;\begin{align*}&#10;\mathcal{H} &amp;= - \sum_{i,\Delta} J \cdot \hat{S}_i \cdot \hat{S}_{i+\Delta}\\&#10; &amp;= - \sum_{i,\Delta} J \cdot \left( \frac{1}{2} \left\{ \hat{S}_i^+ \hat{S}_{i+\Delta}^- +\hat{S}_i^- \hat{S}_{i+\Delta}^+\right\} + \hat{S}_i^z  \hat{S}_{i+\Delta}^z \right)\\&#10; &amp;= - \sum_{i,\Delta} J \cdot \left( S \left\{ \hat{a}_i \hat{a}_{i+\Delta}^\dagger +\hat{a}_i^\dagger \hat{a}_{i+\Delta}\right\} + \left(S-\hat{n}_i\right)  \left(S-\hat{n}_{i+\Delta}\right) \right)\\&#10; &amp;= - NJS^2-\sum_{i,\Delta} JS \cdot  \left\{ \hat{a}_{i+\Delta}^\dagger \hat{a}_i  +\hat{a}_i^\dagger \hat{a}_{i+\Delta}-\hat{n}_i-\hat{n}_{i+\Delta}\right\} + \underbrace{\sum_{i,\Delta} J \hat{n}_i\hat{n}_{i+\Delta}}_{\approx 0} \\&#10; &amp;\approx - NJS^2-\sum_{i,\Delta} JS \cdot  \left\{ \hat{a}_{i+\Delta}^\dagger \hat{a}_i  +\hat{a}_i^\dagger \hat{a}_{i+\Delta}-\hat{n}_i-\hat{n}_{i+\Delta}\right\}  \\&#10;\end{align*}&#10;&#10;&#10;\end{document}"/>
  <p:tag name="IGUANATEXSIZE" val="20"/>
  <p:tag name="IGUANATEXCURSOR" val="859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56,24299"/>
  <p:tag name="OUTPUTTYPE" val="PNG"/>
  <p:tag name="IGUANATEXVERSION" val="162"/>
  <p:tag name="LATEXADDIN" val="\documentclass{article}&#10;\usepackage{amsmath}&#10;\pagestyle{empty}&#10;\begin{document}&#10;$4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Falsch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9,584"/>
  <p:tag name="ORIGINALWIDTH" val="1887,514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\left[ \mathcal{H}, \hat{a}_n\right]\\&#10;&amp;= 0 - \sum_{i,j} \mathscr{H}^{\text{SW}}_{i,j} \cdot  \left[ \hat{a}_{i}^\dagger \hat{a}_j, \hat{a}_n \right]\\&#10;&amp;=  - \sum_{i,j} \mathscr{H}^{\text{SW}}_{i,j} \cdot \delta_{i,n}  \hat{a}_j \\&#10;&amp;=  - \sum_{j} \mathscr{H}^{\text{SW}}_{n,j} \cdot \hat{a}_j &#10;\end{align*}&#10;&#10;&#10;&#10;\end{document}"/>
  <p:tag name="IGUANATEXSIZE" val="20"/>
  <p:tag name="IGUANATEXCURSOR" val="457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Falsch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73,791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j \hat{a}_{j} \exp(-\text{i} \vec{k} \vec{r}_{j}),\\&#10;    \hat{a}^\dagger(\vec{k}) &amp;= \frac{1}{\sqrt{N}} \sum_j \hat{a}^\dagger_{j} \exp(\text{i} \vec{k} \vec{r}_{j}).&#10;\end{align*}&#10;&#10;&#10;\end{document}"/>
  <p:tag name="IGUANATEXSIZE" val="16"/>
  <p:tag name="IGUANATEXCURSOR" val="22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3,6257"/>
  <p:tag name="ORIGINALWIDTH" val="2798,65"/>
  <p:tag name="OUTPUTTYPE" val="PNG"/>
  <p:tag name="IGUANATEXVERSION" val="161"/>
  <p:tag name="LATEXADDIN" val="\documentclass{article}&#10;\usepackage{amsmath}&#10;\usepackage{mathrsfs}&#10;\pagestyle{empty}&#10;\begin{document}&#10;&#10;&#10;\begin{align*}&#10;    \text{i} \hbar \frac{\partial}{\partial t} \hat{a}(\vec{k}) &amp;=  \frac{1}{\sqrt{N}} \sum_n \left(  - \sum_{j} \mathscr{H}^{\text{SW}}_{n,j} \cdot \hat{a}_j  \right) \exp(-\text{i} \vec{k} \vec{r}_{n})\\&#10;  &amp;= \frac{1}{\sqrt{N}} \sum_n   \sum_{j}  \mathscr{H}^{\text{SW}}_{n,j} \cdot \hat{a}_j \exp(-\text{i} \vec{k} \vec{r}_{n}) \\&#10;&amp;= \ldots&#10;\end{align*}&#10;&#10;\end{document}"/>
  <p:tag name="IGUANATEXSIZE" val="16"/>
  <p:tag name="IGUANATEXCURSOR" val="414"/>
  <p:tag name="TRANSPARENCY" val="Wahr"/>
  <p:tag name="LATEXENGINEID" val="0"/>
  <p:tag name="TEMPFOLDER" val="c:\temp\"/>
  <p:tag name="LATEXFORMHEIGHT" val="320"/>
  <p:tag name="LATEXFORMWIDTH" val="650,4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,2077"/>
  <p:tag name="ORIGINALWIDTH" val="1381,327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- \sum_{j} \mathscr{H}^{\text{SW}}_{n,j} \cdot \hat{a}_j &#10;\end{align*}&#10;&#10;&#10;&#10;\end{document}"/>
  <p:tag name="IGUANATEXSIZE" val="20"/>
  <p:tag name="IGUANATEXCURSOR" val="173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0,664"/>
  <p:tag name="ORIGINALWIDTH" val="4271,466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&amp;= \frac{1}{\sqrt{N}} \sum_n \exp(-\text{i} \vec{k} \vec{r}_n) \left( - \frac{\text{i}}{\hbar} \sum_j \mathscr{H}_{n,j}^{\text{SW}} \frac{1}{\sqrt{N}} \sum_{\vec{k}^\prime} \exp(\text{i}\vec{k}^\prime \vec{r}_j) \hat{a}(\vec{k}^\prime) \right) \\&#10;     &amp;= - \frac{\text{i}}{\hbar \cdot N } \sum_{\vec{k}^\prime} \sum_{n,j} \mathscr{H}_{n,j}^{\text{SW}} \exp(-\text{i}\vec{k} \vec{r}_n + 0+\text{i}\vec{k}^\prime \vec{r}_j) \hat{a}(\vec{k}^\prime) \\&#10;     &amp;= - \frac{\text{i}}{\hbar \cdot N } \sum_{\vec{k}^\prime} \sum_{n,j} \mathscr{H}_{n,j}^{\text{SW}} \exp(-\text{i}\vec{k} \vec{r}_n +  \text{i}\vec{k} \vec{r}_j - \text{i} \vec{k} \vec{r}_j +\text{i} \vec{k}^\prime \vec{r}_j) \hat{a}(\vec{k}^\prime) \\&#10;     &amp;= - \frac{\text{i}}{\hbar \cdot N } \sum_{\vec{k}^\prime} \sum_{n,j} \mathscr{H}_{n,j}^{\text{SW}} \exp(\text{i}\vec{k} (- \vec{r}_n +  \vec{r}_j )) \exp(  \text{i} \vec{r}_j (-\vec{k} +\vec{k}^\prime)) \hat{a}(\vec{k}^\prime) \\&#10;      &amp;= - \frac{\text{i}}{\hbar} \sum_{\vec{k}^\prime} \underbrace{\left( \frac{1}{N}\sum_{j}   \exp(  \text{i}\vec{r}_j ( \vec{k}^\prime -\vec{k}))  \right)}_{=\delta_{\vec{k},\vec{k}^\prime}} \underbrace{\left(\sum_{n} \exp(\text{i}\vec{k} (\vec{r}_0 -  \vec{r}_n ))\mathscr{H}_{n,0}^{\text{SW}}  \right) }_{=\mathscr{H}^{SW}_{\vec{k}}} \hat{a}(\vec{k}^\prime) \\&#10;      &amp;= - \frac{\text{i}}{\hbar} \mathscr{H}^{\text{SW}}_{\vec{k}}\hat{a}(\vec{k})&#10;\end{align*}&#10;&#10;&#10;&#10;\end{document}"/>
  <p:tag name="IGUANATEXSIZE" val="20"/>
  <p:tag name="IGUANATEXCURSOR" val="1232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2,7072"/>
  <p:tag name="ORIGINALWIDTH" val="1466,067"/>
  <p:tag name="OUTPUTTYPE" val="PNG"/>
  <p:tag name="IGUANATEXVERSION" val="162"/>
  <p:tag name="LATEXADDIN" val="\documentclass{article}&#10;\usepackage{amsmath}&#10;\pagestyle{empty}&#10;\begin{document}&#10;&#10;&#10;\begin{align*}&#10;    \hat{a}_{j}  &amp;= \frac{1}{\sqrt{N}} \sum_{\vec{k}}  \exp(\text{i} \vec{k} \vec{r}_{j}) \hat{a}(\vec{k})&#10;\end{align*}&#10;&#10;&#10;\end{document}"/>
  <p:tag name="IGUANATEXSIZE" val="16"/>
  <p:tag name="IGUANATEXCURSOR" val="15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1266,592"/>
  <p:tag name="OUTPUTTYPE" val="PNG"/>
  <p:tag name="IGUANATEXVERSION" val="161"/>
  <p:tag name="LATEXADDIN" val="\documentclass{article}&#10;\usepackage{amsmath}&#10;\usepackage{mathrsfs}&#10;\pagestyle{empty}&#10;\begin{document}&#10;\begin{align*}&#10;     \frac{\partial }{\partial t} \hat{a}(\vec{k}) &#10;      &amp;= - \frac{\text{i}}{\hbar} \mathscr{H}^{\text{SW}}_{\vec{k}}\hat{a}(\vec{k})&#10;\end{align*}&#10;&#10;&#10;&#10;\end{document}"/>
  <p:tag name="IGUANATEXSIZE" val="20"/>
  <p:tag name="IGUANATEXCURSOR" val="168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484,065"/>
  <p:tag name="OUTPUTTYPE" val="PNG"/>
  <p:tag name="IGUANATEXVERSION" val="162"/>
  <p:tag name="LATEXADDIN" val="\documentclass{article}&#10;\usepackage{amsmath}&#10;\usepackage{mathrsfs}&#10;\pagestyle{empty}&#10;\begin{document}&#10;\begin{align*}&#10;     \hat{a}(\vec{k},t) &amp;= \hat{a}(\vec{k},0) \exp\left( - \text{i} \omega_{\vec{k}} t\right)&#10;\end{align*}&#10;&#10;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6,7042"/>
  <p:tag name="ORIGINALWIDTH" val="976,3779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&amp;= \mathscr{H}^{\text{SW}}_{\vec{k}}\\&#10;&amp;= S\left( J_0 - J_{\vec{k}}\right)&#10;\end{align*}&#10;&#10;&#10;&#10;\end{document}"/>
  <p:tag name="IGUANATEXSIZE" val="20"/>
  <p:tag name="IGUANATEXCURSOR" val="193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2446,194"/>
  <p:tag name="OUTPUTTYPE" val="PNG"/>
  <p:tag name="IGUANATEXVERSION" val="161"/>
  <p:tag name="LATEXADDIN" val="\documentclass{article}&#10;\usepackage{amsmath}&#10;\usepackage{mathrsfs}&#10;\pagestyle{empty}&#10;\begin{document}&#10;\begin{align*}&#10;   J_{\vec{k}}  &amp;\propto    \sum_j J_{j,0} \exp(-\text{i} \vec{k} (\vec{r}_j-\vec{r}_0)) \qquad J_0 =          J_{\vec{k} = 0}    \\&#10;\end{align*}&#10;&#10;&#10;&#10;\end{document}"/>
  <p:tag name="IGUANATEXSIZE" val="20"/>
  <p:tag name="IGUANATEXCURSOR" val="20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483,315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&#10;\end{align*}&#10;&#10;&#10;&#10;\end{document}"/>
  <p:tag name="IGUANATEXSIZE" val="20"/>
  <p:tag name="IGUANATEXCURSOR" val="16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1266,592"/>
  <p:tag name="OUTPUTTYPE" val="PNG"/>
  <p:tag name="IGUANATEXVERSION" val="161"/>
  <p:tag name="LATEXADDIN" val="\documentclass{article}&#10;\usepackage{amsmath}&#10;\usepackage{mathrsfs}&#10;\pagestyle{empty}&#10;\begin{document}&#10;\begin{align*}&#10;     \frac{\partial }{\partial t} \hat{a}(\vec{k}) &#10;      &amp;= - \frac{\text{i}}{\hbar} \mathscr{H}^{\text{SW}}_{\vec{k}}\hat{a}(\vec{k})&#10;\end{align*}&#10;&#10;&#10;&#10;\end{document}"/>
  <p:tag name="IGUANATEXSIZE" val="20"/>
  <p:tag name="IGUANATEXCURSOR" val="168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484,065"/>
  <p:tag name="OUTPUTTYPE" val="PNG"/>
  <p:tag name="IGUANATEXVERSION" val="162"/>
  <p:tag name="LATEXADDIN" val="\documentclass{article}&#10;\usepackage{amsmath}&#10;\usepackage{mathrsfs}&#10;\pagestyle{empty}&#10;\begin{document}&#10;\begin{align*}&#10;     \hat{a}(\vec{k},t) &amp;= \hat{a}(\vec{k},0) \exp\left( - \text{i} \omega_{\vec{k}} t\right)&#10;\end{align*}&#10;&#10;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6,7042"/>
  <p:tag name="ORIGINALWIDTH" val="976,3779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&amp;= \mathscr{H}^{\text{SW}}_{\vec{k}}\\&#10;&amp;= S\left( J_0 - J_{\vec{k}}\right)&#10;\end{align*}&#10;&#10;&#10;&#10;\end{document}"/>
  <p:tag name="IGUANATEXSIZE" val="20"/>
  <p:tag name="IGUANATEXCURSOR" val="193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3,907"/>
  <p:tag name="ORIGINALWIDTH" val="2541,432"/>
  <p:tag name="OUTPUTTYPE" val="PNG"/>
  <p:tag name="IGUANATEXVERSION" val="161"/>
  <p:tag name="LATEXADDIN" val="\documentclass{article}&#10;\usepackage{amsmath}&#10;\pagestyle{empty}&#10;\begin{document}&#10;&#10;&#10;\begin{align*}&#10;    \hat{a}_j(\vec{k},t) &amp;= \frac{1}{\sqrt{N}} \sum_{\vec{k}} \exp(\text{i} \vec{k} \vec{r}_j) \hat{a}(\vec{k},t)    \\&#10;&amp;= \frac{1}{\sqrt{N}} \sum_{\vec{k}} \exp(\text{i} \vec{k} \vec{r}_j) \hat{a}(\vec{k},0) \cdot \exp(-\text{i} \omega_{\vec{k}} t)  &#10; \end{align*}&#10;&#10;\end{document}"/>
  <p:tag name="IGUANATEXSIZE" val="20"/>
  <p:tag name="IGUANATEXCURSOR" val="34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7,4316"/>
  <p:tag name="ORIGINALWIDTH" val="3126,359"/>
  <p:tag name="OUTPUTTYPE" val="PNG"/>
  <p:tag name="IGUANATEXVERSION" val="161"/>
  <p:tag name="LATEXADDIN" val="\documentclass{article}&#10;\usepackage{amsmath}&#10;\pagestyle{empty}&#10;\begin{document}&#10;&#10;\begin{align*}&#10;\mathcal{H}|0\rangle &amp;= - \sum_{i,\Delta} J \cdot \left( \frac{1}{2} \left\{ \hat{S}_i^+ \hat{S}_{i+\Delta}^- +\hat{S}_i^- \hat{S}_{i+\Delta}^+\right\} + \hat{S}_i^z  \hat{S}_{i+\Delta}^z \right)|0\rangle\\&#10;&amp;=0 - z J N \cdot S^2|0\rangle = E_0 |0\rangle&#10;\end{align*}&#10;&#10;&#10;\end{document}"/>
  <p:tag name="IGUANATEXSIZE" val="20"/>
  <p:tag name="IGUANATEXCURSOR" val="309"/>
  <p:tag name="TRANSPARENCY" val="Wahr"/>
  <p:tag name="LATEXENGINEID" val="0"/>
  <p:tag name="TEMPFOLDER" val="c:\temp\"/>
  <p:tag name="LATEXFORMHEIGHT" val="320"/>
  <p:tag name="LATEXFORMWIDTH" val="1024,8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10,1613"/>
  <p:tag name="ORIGINALWIDTH" val="2290,964"/>
  <p:tag name="OUTPUTTYPE" val="PNG"/>
  <p:tag name="IGUANATEXVERSION" val="162"/>
  <p:tag name="LATEXADDIN" val="\documentclass{article}&#10;\usepackage{amsmath}&#10;\pagestyle{empty}&#10;\begin{document}&#10;&#10;&#10;\begin{align*}&#10;\hat{a}_j(\vec{k}_0,t) &amp;=\frac{1}{\sqrt{N}}\hat{a}(\vec{k}_0,0) \cdot  \exp(\text{i} \vec{k}_0 \vec{r}_j-\text{i} \omega_{\vec{k}_0} t)     \\ \\&#10;\hat{a}_j(\vec{k}_0,t) &amp;=\hat{A} \cdot  \exp(\text{i} \vec{k}_0 \vec{r}_j-\text{i} \omega_{\vec{k}_0} t)     \\&#10; \end{align*}&#10;&#10;\end{document}"/>
  <p:tag name="IGUANATEXSIZE" val="20"/>
  <p:tag name="IGUANATEXCURSOR" val="24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2446,194"/>
  <p:tag name="OUTPUTTYPE" val="PNG"/>
  <p:tag name="IGUANATEXVERSION" val="161"/>
  <p:tag name="LATEXADDIN" val="\documentclass{article}&#10;\usepackage{amsmath}&#10;\usepackage{mathrsfs}&#10;\pagestyle{empty}&#10;\begin{document}&#10;\begin{align*}&#10;   J_{\vec{k}}  &amp;\propto    \sum_j J_{j,0} \exp(-\text{i} \vec{k} (\vec{r}_j-\vec{r}_0)) \qquad J_0 =          J_{\vec{k} = 0}    \\&#10;\end{align*}&#10;&#10;&#10;&#10;\end{document}"/>
  <p:tag name="IGUANATEXSIZE" val="20"/>
  <p:tag name="IGUANATEXCURSOR" val="20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483,315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&#10;\end{align*}&#10;&#10;&#10;&#10;\end{document}"/>
  <p:tag name="IGUANATEXSIZE" val="20"/>
  <p:tag name="IGUANATEXCURSOR" val="16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20,9224"/>
  <p:tag name="ORIGINALWIDTH" val="2050,994"/>
  <p:tag name="OUTPUTTYPE" val="PNG"/>
  <p:tag name="IGUANATEXVERSION" val="161"/>
  <p:tag name="LATEXADDIN" val="\documentclass{article}&#10;\usepackage{amsmath}&#10;\pagestyle{empty}&#10;\begin{document}&#10;&#10;\begin{align*}&#10;        \hat{S}_j^x(t) &amp;= \sqrt{2S} \hat{A} \cdot \cos(\vec{k}_0 \vec{r}_j + \omega_{\vec{k}_0}t + \phi_A )\\&#10;        \hat{S}_j^y(t) &amp;= \sqrt{2S}\hat{A} \cdot \sin(\vec{k}_0 \vec{r}_j + \omega_{\vec{k}_0}t + \phi_A )\\&#10;        \hat{S}_j^z(t) &amp;= S -|\hat{A}|^2 &#10;\end{align*}&#10;&#10;&#10;\end{document}"/>
  <p:tag name="IGUANATEXSIZE" val="20"/>
  <p:tag name="IGUANATEXCURSOR" val="368"/>
  <p:tag name="TRANSPARENCY" val="Wahr"/>
  <p:tag name="LATEXENGINEID" val="0"/>
  <p:tag name="TEMPFOLDER" val="c:\temp\"/>
  <p:tag name="LATEXFORMHEIGHT" val="320"/>
  <p:tag name="LATEXFORMWIDTH" val="658,8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6,8841"/>
  <p:tag name="ORIGINALWIDTH" val="5698,537"/>
  <p:tag name="OUTPUTTYPE" val="PNG"/>
  <p:tag name="IGUANATEXVERSION" val="162"/>
  <p:tag name="LATEXADDIN" val="\documentclass{article}&#10;\usepackage{amsmath}&#10;\pagestyle{empty}&#10;\begin{document}&#10;&#10;\begin{align*}&#10;\mathcal{H} &amp;= - \sum_{i \Delta} J \cdot \hat{S}_i \cdot \hat{S}_{i+\Delta} - \sum_i \mathcal{K}_i  \cdot \hat{S}_i \cdot \hat{S}_i\\&#10;&amp;\approx - NJS^2-\sum_{i,\Delta} JS \cdot  \left\{ \hat{a}_{i+\Delta}^\dagger \hat{a}_i  +\hat{a}_i^\dagger \hat{a}_{i+\Delta}-\hat{n}_i-\hat{n}_{i+\Delta}\right\}  - \sum_i \mathcal{K}_i \left(2  \hat{a}_i \hat{a}_i +2  \hat{a}_i^\dagger \hat{a}_i^\dagger + S^2 - 2 \hat{n}_i + \underbrace{\left( \hat{a}_i^\dagger \hat{a}_i \right)^2}_{\approx 0} \right)&#10;\end{align*}&#10;&#10;&#10;\end{document}"/>
  <p:tag name="IGUANATEXSIZE" val="20"/>
  <p:tag name="IGUANATEXCURSOR" val="171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47,1691"/>
  <p:tag name="ORIGINALWIDTH" val="2162,729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\sum_{i, j} \mathscr{H}^{\text{SW}}_{i,j}\hat{a}_i^\dagger  \hat{a}_j + \sum_{i} \hat{a}_i^\dagger \mathcal{K} \hat{a}_i^\dagger +\hat{a}_i \mathcal{K} \hat{a}_i \\&#10;&amp;= \frac{1}{2} \left( \hat{a},\hat{a}^\dagger\right) &#10;\begin{pmatrix}&#10;H &amp; \mathcal{K} \\&#10;\mathcal{K} &amp; H&#10;    \end{pmatrix}   \begin{pmatrix}&#10;\hat{a} \\&#10;\hat{a}^\dagger&#10;    \end{pmatrix}&#10;\end{align*}&#10;&#10;\end{document}"/>
  <p:tag name="IGUANATEXSIZE" val="20"/>
  <p:tag name="IGUANATEXCURSOR" val="173"/>
  <p:tag name="TRANSPARENCY" val="Wahr"/>
  <p:tag name="COLORHEX" val="000000"/>
  <p:tag name="LATEXENGINEID" val="0"/>
  <p:tag name="TEMPFOLDER" val="c:\temp\"/>
  <p:tag name="LATEXFORMHEIGHT" val="310,5"/>
  <p:tag name="LATEXFORMWIDTH" val="385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32,7334"/>
  <p:tag name="OUTPUTTYPE" val="PNG"/>
  <p:tag name="IGUANATEXVERSION" val="162"/>
  <p:tag name="LATEXADDIN" val="\documentclass{article}&#10;\usepackage{amsmath}&#10;\pagestyle{empty}&#10;\begin{document}&#10;&#10;\begin{align*}&#10;E_0&#10;\end{align*}&#10;&#10;&#10;\end{document}"/>
  <p:tag name="IGUANATEXSIZE" val="20"/>
  <p:tag name="IGUANATEXCURSOR" val="11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67,604"/>
  <p:tag name="OUTPUTTYPE" val="PNG"/>
  <p:tag name="IGUANATEXVERSION" val="161"/>
  <p:tag name="LATEXADDIN" val="\documentclass{article}&#10;\usepackage{amsmath}&#10;\pagestyle{empty}&#10;\begin{document}&#10;&#10;&#10;\begin{align*}&#10;\mu_{\vec{k}} = \mu_{\vec{k}}(J_0,J_{\vec{k}},D_{\vec{k}},\theta)&#10;\end{align*}&#10;&#10;\end{document}"/>
  <p:tag name="IGUANATEXSIZE" val="20"/>
  <p:tag name="IGUANATEXCURSOR" val="16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,7143"/>
  <p:tag name="ORIGINALWIDTH" val="2290,214"/>
  <p:tag name="OUTPUTTYPE" val="PNG"/>
  <p:tag name="IGUANATEXVERSION" val="161"/>
  <p:tag name="LATEXADDIN" val="\documentclass{article}&#10;\usepackage{amsmath}&#10;\pagestyle{empty}&#10;\begin{document}&#10;&#10;\begin{align*}&#10;\mathcal{H} &amp;= - \sum_{i \Delta} J \cdot \hat{S}_i \cdot \hat{S}_{i+\Delta} - \sum_{i,j} \vec{D}_{i,j}  \cdot \hat{S}_i \times \hat{S}_j&#10;\end{align*}&#10;&#10;\end{document}"/>
  <p:tag name="IGUANATEXSIZE" val="20"/>
  <p:tag name="IGUANATEXCURSOR" val="24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3283,09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 +  \mu_{\vec{k}}^\star \hat{a}^\dagger(\vec{k}) \hat{a}^\dagger(-\vec{k})&#10;+  \mu_{\vec{k}} \hat{a}(\vec{k}) \hat{a}(-\vec{k})&#10;\end{align*}&#10;&#10;&#10;&#10;&#10;\end{document}"/>
  <p:tag name="IGUANATEXSIZE" val="20"/>
  <p:tag name="IGUANATEXCURSOR" val="31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604,799"/>
  <p:tag name="OUTPUTTYPE" val="PNG"/>
  <p:tag name="IGUANATEXVERSION" val="161"/>
  <p:tag name="LATEXADDIN" val="\documentclass{article}&#10;\usepackage{amsmath}&#10;\usepackage{mathrsfs}&#10;\pagestyle{empty}&#10;\begin{document}&#10;\begin{align*}&#10;\mathcal{H}_{\text{iso}} \approx E_0 + \sum_{\vec{k}} \hbar \omega_{\vec{k}} \hat{a}^\dagger(\vec{k}) \hat{a}(\vec{k})&#10;\end{align*}&#10;&#10;&#10;&#10;\end{document}"/>
  <p:tag name="IGUANATEXSIZE" val="20"/>
  <p:tag name="IGUANATEXCURSOR" val="14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604,799"/>
  <p:tag name="OUTPUTTYPE" val="PNG"/>
  <p:tag name="IGUANATEXVERSION" val="161"/>
  <p:tag name="LATEXADDIN" val="\documentclass{article}&#10;\usepackage{amsmath}&#10;\usepackage{mathrsfs}&#10;\pagestyle{empty}&#10;\begin{document}&#10;\begin{align*}&#10;\mathcal{H}_{\text{iso}} \approx E_0 + \sum_{\vec{k}} \hbar \omega_{\vec{k}} \hat{a}^\dagger(\vec{k}) \hat{a}(\vec{k})&#10;\end{align*}&#10;&#10;&#10;&#10;\end{document}"/>
  <p:tag name="IGUANATEXSIZE" val="20"/>
  <p:tag name="IGUANATEXCURSOR" val="14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,7143"/>
  <p:tag name="ORIGINALWIDTH" val="2290,214"/>
  <p:tag name="OUTPUTTYPE" val="PNG"/>
  <p:tag name="IGUANATEXVERSION" val="161"/>
  <p:tag name="LATEXADDIN" val="\documentclass{article}&#10;\usepackage{amsmath}&#10;\pagestyle{empty}&#10;\begin{document}&#10;&#10;\begin{align*}&#10;\mathcal{H} &amp;= - \sum_{i \Delta} J \cdot \hat{S}_i \cdot \hat{S}_{i+\Delta} - \sum_{i,j} \vec{D}_{i,j}  \cdot \hat{S}_i \times \hat{S}_j&#10;\end{align*}&#10;&#10;\end{document}"/>
  <p:tag name="IGUANATEXSIZE" val="20"/>
  <p:tag name="IGUANATEXCURSOR" val="24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3283,09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 +  \mu_{\vec{k}}^\star \hat{a}^\dagger(\vec{k}) \hat{a}^\dagger(-\vec{k})&#10;+  \mu_{\vec{k}} \hat{a}(\vec{k}) \hat{a}(-\vec{k})&#10;\end{align*}&#10;&#10;&#10;&#10;&#10;\end{document}"/>
  <p:tag name="IGUANATEXSIZE" val="20"/>
  <p:tag name="IGUANATEXCURSOR" val="31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67,604"/>
  <p:tag name="OUTPUTTYPE" val="PNG"/>
  <p:tag name="IGUANATEXVERSION" val="161"/>
  <p:tag name="LATEXADDIN" val="\documentclass{article}&#10;\usepackage{amsmath}&#10;\pagestyle{empty}&#10;\begin{document}&#10;&#10;&#10;\begin{align*}&#10;\mu_{\vec{k}} = \mu_{\vec{k}}(J_0,J_{\vec{k}},D_{\vec{k}},\theta)&#10;\end{align*}&#10;&#10;\end{document}"/>
  <p:tag name="IGUANATEXSIZE" val="20"/>
  <p:tag name="IGUANATEXCURSOR" val="16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8,8751"/>
  <p:tag name="ORIGINALWIDTH" val="2286,464"/>
  <p:tag name="OUTPUTTYPE" val="PNG"/>
  <p:tag name="IGUANATEXVERSION" val="161"/>
  <p:tag name="LATEXADDIN" val="\documentclass{article}&#10;\usepackage{amsmath}&#10;\pagestyle{empty}&#10;\begin{document}&#10;&#10;\begin{align*}&#10;    \left[ \hat{\alpha}_{\vec{k}}, \hat{\alpha}_{{\vec{k}}^\prime}^\dagger\right] &amp;= \left[u_{\vec{k}} \hat{a}_{\vec{k}} + v_{\vec{k}} \hat{a}_{\vec{k}}^\dagger,   u_{{\vec{k}}^\prime} \hat{a}_{{{\vec{k}}^\prime}}^\dagger + v_{{\vec{k}}^\prime} \hat{a}_{{{\vec{k}}^\prime}} \right]\\&#10;    &amp;= u_{\vec{k}} u_{{\vec{k}}^\prime} \underbrace{\left[\hat{a}_{\vec{k}} ,\hat{a}_{{\vec{k}}^\prime}^\dagger \right]}_{=\delta_{{\vec{k}},{\vec{k}}^\prime}} + v_{\vec{k}} v_{{\vec{k}}^\prime} \underbrace{\left[\hat{a}_{\vec{k}}^\dagger ,\hat{a}_{{\vec{k}}^\prime} \right]}_{=-\delta_{{\vec{k}},{\vec{k}}^\prime}}\\&#10;    &amp;= \left(u_{\vec{k}}^2 -v_{\vec{k}}^2\right)\delta_{{\vec{k}},{\vec{k}}^\prime}&#10;\end{align*}&#10;&#10;&#10;\end{document}"/>
  <p:tag name="IGUANATEXSIZE" val="20"/>
  <p:tag name="IGUANATEXCURSOR" val="793"/>
  <p:tag name="TRANSPARENCY" val="Wahr"/>
  <p:tag name="LATEXENGINEID" val="0"/>
  <p:tag name="TEMPFOLDER" val="c:\temp\"/>
  <p:tag name="LATEXFORMHEIGHT" val="360"/>
  <p:tag name="LATEXFORMWIDTH" val="721,8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184,4769"/>
  <p:tag name="OUTPUTTYPE" val="PNG"/>
  <p:tag name="IGUANATEXVERSION" val="162"/>
  <p:tag name="LATEXADDIN" val="\documentclass{article}&#10;\usepackage{amsmath}&#10;\pagestyle{empty}&#10;\begin{document}&#10;$J_{2,3}$&#10;&#10;&#10;&#10;\end{document}"/>
  <p:tag name="IGUANATEXSIZE" val="20"/>
  <p:tag name="IGUANATEXCURSOR" val="8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2,6997"/>
  <p:tag name="ORIGINALWIDTH" val="1464,567"/>
  <p:tag name="OUTPUTTYPE" val="PNG"/>
  <p:tag name="IGUANATEXVERSION" val="161"/>
  <p:tag name="LATEXADDIN" val="\documentclass{article}&#10;\usepackage{amsmath}&#10;\usepackage{mathrsfs}&#10;\pagestyle{empty}&#10;\begin{document}&#10;\begin{align*}&#10;\hat{\alpha}(\vec{k}) &amp;=  u_{\vec{k}} \hat{a}(\vec{k}) - v_{\vec{k}}^\star \hat{a}^\dagger(-\vec{k})\\&#10;\hat{\alpha}^\dagger(\vec{k}) &amp;=  u_{\vec{k}}^\star \hat{a}^\dagger(\vec{k}) - v_{\vec{k}} \hat{a}(\vec{k})\\&#10;\end{align*}&#10;&#10;&#10;&#10;\end{document}"/>
  <p:tag name="IGUANATEXSIZE" val="20"/>
  <p:tag name="IGUANATEXCURSOR" val="329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,7143"/>
  <p:tag name="ORIGINALWIDTH" val="2290,214"/>
  <p:tag name="OUTPUTTYPE" val="PNG"/>
  <p:tag name="IGUANATEXVERSION" val="161"/>
  <p:tag name="LATEXADDIN" val="\documentclass{article}&#10;\usepackage{amsmath}&#10;\pagestyle{empty}&#10;\begin{document}&#10;&#10;\begin{align*}&#10;\mathcal{H} &amp;= - \sum_{i \Delta} J \cdot \hat{S}_i \cdot \hat{S}_{i+\Delta} - \sum_{i,j} \vec{D}_{i,j}  \cdot \hat{S}_i \times \hat{S}_j&#10;\end{align*}&#10;&#10;\end{document}"/>
  <p:tag name="IGUANATEXSIZE" val="20"/>
  <p:tag name="IGUANATEXCURSOR" val="24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67,604"/>
  <p:tag name="OUTPUTTYPE" val="PNG"/>
  <p:tag name="IGUANATEXVERSION" val="161"/>
  <p:tag name="LATEXADDIN" val="\documentclass{article}&#10;\usepackage{amsmath}&#10;\pagestyle{empty}&#10;\begin{document}&#10;&#10;&#10;\begin{align*}&#10;\mu_{\vec{k}} = \mu_{\vec{k}}(J_0,J_{\vec{k}},D_{\vec{k}},\theta)&#10;\end{align*}&#10;&#10;\end{document}"/>
  <p:tag name="IGUANATEXSIZE" val="20"/>
  <p:tag name="IGUANATEXCURSOR" val="16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2,6997"/>
  <p:tag name="ORIGINALWIDTH" val="1464,567"/>
  <p:tag name="OUTPUTTYPE" val="PNG"/>
  <p:tag name="IGUANATEXVERSION" val="161"/>
  <p:tag name="LATEXADDIN" val="\documentclass{article}&#10;\usepackage{amsmath}&#10;\usepackage{mathrsfs}&#10;\pagestyle{empty}&#10;\begin{document}&#10;\begin{align*}&#10;\hat{\alpha}(\vec{k}) &amp;=  u_{\vec{k}} \hat{a}(\vec{k}) - v_{\vec{k}}^\star \hat{a}^\dagger(-\vec{k})\\&#10;\hat{\alpha}^\dagger(\vec{k}) &amp;=  u_{\vec{k}}^\star \hat{a}^\dagger(\vec{k}) - v_{\vec{k}} \hat{a}(\vec{k})\\&#10;\end{align*}&#10;&#10;&#10;&#10;\end{document}"/>
  <p:tag name="IGUANATEXSIZE" val="20"/>
  <p:tag name="IGUANATEXCURSOR" val="329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8,4777"/>
  <p:tag name="ORIGINALWIDTH" val="884,8893"/>
  <p:tag name="OUTPUTTYPE" val="PNG"/>
  <p:tag name="IGUANATEXVERSION" val="162"/>
  <p:tag name="LATEXADDIN" val="\documentclass{article}&#10;\usepackage{amsmath}&#10;\pagestyle{empty}&#10;\begin{document}&#10;&#10;\begin{align*}&#10;\left|u_{\vec{k}} \right|^2 - \left|v_{\vec{k}} \right|^2 =1 &#10;\end{align*}&#10;&#10;&#10;&#10;\end{document}"/>
  <p:tag name="IGUANATEXSIZE" val="20"/>
  <p:tag name="IGUANATEXCURSOR" val="13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249,344"/>
  <p:tag name="OUTPUTTYPE" val="PNG"/>
  <p:tag name="IGUANATEXVERSION" val="161"/>
  <p:tag name="LATEXADDIN" val="\documentclass{article}&#10;\usepackage{amsmath}&#10;\usepackage{mathrsfs}&#10;\pagestyle{empty}&#10;\begin{document}&#10;\begin{align*}&#10;\mathcal{H} =  \sum_{\vec{k}} \Upsilon_{\vec{k}}\cdot \hat{\alpha}^\dagger(\vec{k}) \hat{\alpha}(\vec{k})&#10;\end{align*}&#10;&#10;&#10;&#10;&#10;\end{document}"/>
  <p:tag name="IGUANATEXSIZE" val="20"/>
  <p:tag name="IGUANATEXCURSOR" val="170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604,799"/>
  <p:tag name="OUTPUTTYPE" val="PNG"/>
  <p:tag name="IGUANATEXVERSION" val="161"/>
  <p:tag name="LATEXADDIN" val="\documentclass{article}&#10;\usepackage{amsmath}&#10;\usepackage{mathrsfs}&#10;\pagestyle{empty}&#10;\begin{document}&#10;\begin{align*}&#10;\mathcal{H}_{\text{iso}} \approx E_0 + \sum_{\vec{k}} \hbar \omega_{\vec{k}} \hat{a}^\dagger(\vec{k}) \hat{a}(\vec{k})&#10;\end{align*}&#10;&#10;&#10;&#10;\end{document}"/>
  <p:tag name="IGUANATEXSIZE" val="20"/>
  <p:tag name="IGUANATEXCURSOR" val="14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3283,09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 +  \mu_{\vec{k}}^\star \hat{a}^\dagger(\vec{k}) \hat{a}^\dagger(-\vec{k})&#10;+  \mu_{\vec{k}} \hat{a}(\vec{k}) \hat{a}(-\vec{k})&#10;\end{align*}&#10;&#10;&#10;&#10;&#10;\end{document}"/>
  <p:tag name="IGUANATEXSIZE" val="20"/>
  <p:tag name="IGUANATEXCURSOR" val="31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8,1664"/>
  <p:tag name="ORIGINALWIDTH" val="2641,17"/>
  <p:tag name="OUTPUTTYPE" val="PNG"/>
  <p:tag name="IGUANATEXVERSION" val="162"/>
  <p:tag name="LATEXADDIN" val="\documentclass{article}&#10;\usepackage{amsmath}&#10;\pagestyle{empty}&#10;\begin{document}&#10;&#10;    \begin{align*}&#10;  \frac{\text{d} \vec{S}_i}{\text{d}t} &amp;= -\frac{ \gamma}{(1+\alpha^2)\mu_S} \vec{S}_i \times \left( \vec{H}_i(t) + \alpha \vec{S}_i \times  \Vec{H}_i(t)\right)\\&#10;  \vec{H}_i(t) &amp;= - \frac{\partial \mathcal{H}}{\partial  \vec{S}_i}&#10; \end{align*}&#10;&#10;&#10;\end{document}"/>
  <p:tag name="IGUANATEXSIZE" val="20"/>
  <p:tag name="IGUANATEXCURSOR" val="27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70,49118"/>
  <p:tag name="OUTPUTTYPE" val="PNG"/>
  <p:tag name="IGUANATEXVERSION" val="162"/>
  <p:tag name="LATEXADDIN" val="\documentclass{article}&#10;\usepackage{amsmath}&#10;\pagestyle{empty}&#10;\begin{document}&#10;&#10;$\alpha$&#10;&#10;&#10;\end{document}"/>
  <p:tag name="IGUANATEXSIZE" val="20"/>
  <p:tag name="IGUANATEXCURSOR" val="8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41,99472"/>
  <p:tag name="OUTPUTTYPE" val="PNG"/>
  <p:tag name="IGUANATEXVERSION" val="162"/>
  <p:tag name="LATEXADDIN" val="\documentclass{article}&#10;\usepackage{amsmath}&#10;\pagestyle{empty}&#10;\begin{document}&#10;$1$&#10;&#10;&#10;&#10;\end{document}"/>
  <p:tag name="IGUANATEXSIZE" val="20"/>
  <p:tag name="IGUANATEXCURSOR" val="8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8,1664"/>
  <p:tag name="ORIGINALWIDTH" val="2641,17"/>
  <p:tag name="OUTPUTTYPE" val="PNG"/>
  <p:tag name="IGUANATEXVERSION" val="162"/>
  <p:tag name="LATEXADDIN" val="\documentclass{article}&#10;\usepackage{amsmath}&#10;\pagestyle{empty}&#10;\begin{document}&#10;&#10;    \begin{align*}&#10;  \frac{\text{d} \vec{S}_i}{\text{d}t} &amp;= -\frac{ \gamma}{(1+\alpha^2)\mu_S} \vec{S}_i \times \left( \vec{H}_i(t) + \alpha \vec{S}_i \times  \Vec{H}_i(t)\right)\\&#10;  \vec{H}_i(t) &amp;= - \frac{\partial \mathcal{H}}{\partial  \vec{S}_i}&#10; \end{align*}&#10;&#10;&#10;\end{document}"/>
  <p:tag name="IGUANATEXSIZE" val="20"/>
  <p:tag name="IGUANATEXCURSOR" val="27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70,49118"/>
  <p:tag name="OUTPUTTYPE" val="PNG"/>
  <p:tag name="IGUANATEXVERSION" val="162"/>
  <p:tag name="LATEXADDIN" val="\documentclass{article}&#10;\usepackage{amsmath}&#10;\pagestyle{empty}&#10;\begin{document}&#10;&#10;$\alpha$&#10;&#10;&#10;\end{document}"/>
  <p:tag name="IGUANATEXSIZE" val="20"/>
  <p:tag name="IGUANATEXCURSOR" val="8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50,2437"/>
  <p:tag name="OUTPUTTYPE" val="PNG"/>
  <p:tag name="IGUANATEXVERSION" val="162"/>
  <p:tag name="LATEXADDIN" val="\documentclass{article}&#10;\usepackage{amsmath}&#10;\pagestyle{empty}&#10;\begin{document}&#10;$2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2,49347"/>
  <p:tag name="OUTPUTTYPE" val="PNG"/>
  <p:tag name="IGUANATEXVERSION" val="162"/>
  <p:tag name="LATEXADDIN" val="\documentclass{article}&#10;\usepackage{amsmath}&#10;\pagestyle{empty}&#10;\begin{document}&#10;$3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5,9543"/>
  <p:tag name="ORIGINALWIDTH" val="793,4008"/>
  <p:tag name="OUTPUTTYPE" val="PNG"/>
  <p:tag name="IGUANATEXVERSION" val="161"/>
  <p:tag name="LATEXADDIN" val="\documentclass{article}&#10;\usepackage{amsmath}&#10;\pagestyle{empty}&#10;\begin{document}&#10;&#10;&#10;\begin{align*}&#10;\hat{S}_i^+ &amp;= \hat{S}_i^x + \text{i} \hat{S}_i^y \\&#10;\hat{S}_i^- &amp;= \hat{S}_i^x - \text{i} \hat{S}_i^y \\&#10;\end{align*}&#10;&#10;\end{document}"/>
  <p:tag name="IGUANATEXSIZE" val="20"/>
  <p:tag name="IGUANATEXCURSOR" val="17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56,24299"/>
  <p:tag name="OUTPUTTYPE" val="PNG"/>
  <p:tag name="IGUANATEXVERSION" val="162"/>
  <p:tag name="LATEXADDIN" val="\documentclass{article}&#10;\usepackage{amsmath}&#10;\pagestyle{empty}&#10;\begin{document}&#10;$4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4,117"/>
  <p:tag name="ORIGINALWIDTH" val="3055,118"/>
  <p:tag name="OUTPUTTYPE" val="PNG"/>
  <p:tag name="IGUANATEXVERSION" val="161"/>
  <p:tag name="LATEXADDIN" val="\documentclass{article}&#10;\usepackage{amsmath}&#10;\pagestyle{empty}&#10;\begin{document}&#10;&#10;\begin{align*}&#10;\mathcal{H} &amp;= -  \sum_{i, \Delta} J_{i,i+\Delta} \cdot \hat{S}_i \cdot \hat{S}_{i+\Delta} \\&#10;&amp;= - \sum_{i, \Delta} J_{i,i+\Delta} \cdot \left( \hat{S}_i^x  \hat{S}_j^x + \hat{S}_i^y  \hat{S}_{i+\Delta}^y + \hat{S}_i^z \hat{S}_{i+\Delta}^z \right)\\&#10;&amp;= - \sum_{i, \Delta} J_{i,i+\Delta} \cdot \left( \frac{1}{2} \left\{ \hat{S}_i^+ \hat{S}_{i+\Delta}^- +\hat{S}_i^- \hat{S}_{i+\Delta}^+\right\} + \hat{S}_i^z  \hat{S}_{i+\Delta}^z \right)&#10;\end{align*}&#10;&#10;&#10;\end{document}"/>
  <p:tag name="IGUANATEXSIZE" val="20"/>
  <p:tag name="IGUANATEXCURSOR" val="351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7,1729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\frac{S_m^- }{\sqrt{2S}}|0\rangle \\&#10;&amp;=  |S,S,\ldots,\underbrace{S-1}_{m},\ldots,S\rangle&#10;\end{align*}&#10;&#10;\end{document}"/>
  <p:tag name="IGUANATEXSIZE" val="16"/>
  <p:tag name="IGUANATEXCURSOR" val="11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92,239"/>
  <p:tag name="ORIGINALWIDTH" val="4126,734"/>
  <p:tag name="OUTPUTTYPE" val="PNG"/>
  <p:tag name="IGUANATEXVERSION" val="162"/>
  <p:tag name="LATEXADDIN" val="\documentclass{article}&#10;\usepackage{amsmath}&#10;\pagestyle{empty}&#10;\begin{document}&#10;&#10;&#10;\begin{align*}&#10;\mathcal{H}|m\rangle &amp;= -\sum_{i,\Delta} J \cdot \left( \frac{1}{2} \left\{ \hat{S}_i^+ \hat{S}_{i+\Delta}^-|m\rangle +\hat{S}_i^- \hat{S}_{i+\Delta}^+|m\rangle\right\} + \hat{S}_i^z  \hat{S}_{i+\Delta}^z |m\rangle\right)\\&#10;&amp;= -J\sum_{i,\Delta}   \cdot \left( \frac{1}{2} \left\{ \delta_{i,m}\hat{S}_i^+ \hat{S}_{i+\Delta}^-|m\rangle + \delta_{i+\Delta,m}\hat{S}_i^- \hat{S}_{i+\Delta}^+|m\rangle\right\} + &#10; \hat{S}_i^z  \hat{S}_{i+\Delta}^z |m\rangle\right)\\&#10;&amp;= -  J  \cdot \left( \frac{1}{2} \left\{ \sum_{\Delta}\hat{S}_m^+ \hat{S}_{m+\Delta}^-|m\rangle + \sum_{\Delta}\hat{S}_{m-\Delta}^- \hat{S}_m^+|m\rangle\right\} + &#10;\sum_{i, \Delta} \hat{S}_i^z  \hat{S}_{i+\Delta}^z |m\rangle\right)\\&#10;&amp;= -  J \cdot \left( \frac{1}{2} \left\{ \sum_{\Delta}2S|m+ \Delta\rangle + \sum_{\Delta}2S|m+ \Delta\rangle\right\} + &#10;\sum_{i, \Delta} \hat{S}_i^z  \hat{S}_{i+\Delta}^z |m\rangle\right)\\&#10;&amp;=\left(E_0 + 2zJS\right)|m\rangle - 2JS\sum_\Delta|m+ \Delta\rangle&#10;\end{align*}&#10;\end{document}"/>
  <p:tag name="IGUANATEXSIZE" val="20"/>
  <p:tag name="IGUANATEXCURSOR" val="929"/>
  <p:tag name="TRANSPARENCY" val="Wahr"/>
  <p:tag name="COLORHEX" val="000000"/>
  <p:tag name="LATEXENGINEID" val="0"/>
  <p:tag name="TEMPFOLDER" val="c:\temp\"/>
  <p:tag name="LATEXFORMHEIGHT" val="405,6"/>
  <p:tag name="LATEXFORMWIDTH" val="985,2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41,62"/>
  <p:tag name="OUTPUTTYPE" val="PNG"/>
  <p:tag name="IGUANATEXVERSION" val="161"/>
  <p:tag name="LATEXADDIN" val="\documentclass{article}&#10;\usepackage{amsmath}&#10;\pagestyle{empty}&#10;\begin{document}&#10;&#10;\begin{align*}&#10;\left[ \hat{S}_i^z,\hat{S}_j^\pm \right] = \pm \hat{S}_i^\pm \delta_{i,j}&#10;\end{align*}&#10;&#10;&#10;\end{document}"/>
  <p:tag name="IGUANATEXSIZE" val="20"/>
  <p:tag name="IGUANATEXCURSOR" val="15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7,1729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\frac{S_m^- }{\sqrt{2S}}|0\rangle \\&#10;&amp;=  |S,S,\ldots,\underbrace{S-1}_{m},\ldots,S\rangle&#10;\end{align*}&#10;&#10;\end{document}"/>
  <p:tag name="IGUANATEXSIZE" val="16"/>
  <p:tag name="IGUANATEXCURSOR" val="11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,9415"/>
  <p:tag name="ORIGINALWIDTH" val="2397,45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\Delta|m+ \Delta\rangle&#10;\end{align*}&#10;\end{document}"/>
  <p:tag name="IGUANATEXSIZE" val="20"/>
  <p:tag name="IGUANATEXCURSOR" val="18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\propto \frac{1}{\sqrt{N}} \sum_n \exp\left({\text{i}\vec{k}\cdot\vec{r}_n}\right) |n\rangle&#10;\end{align*}&#10;&#10;&#10;\end{document}"/>
  <p:tag name="IGUANATEXSIZE" val="20"/>
  <p:tag name="IGUANATEXCURSOR" val="11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,9415"/>
  <p:tag name="ORIGINALWIDTH" val="2397,45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\Delta|m+ \Delta\rangle&#10;\end{align*}&#10;\end{document}"/>
  <p:tag name="IGUANATEXSIZE" val="20"/>
  <p:tag name="IGUANATEXCURSOR" val="18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,9415"/>
  <p:tag name="ORIGINALWIDTH" val="2397,45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\Delta|m+ \Delta\rangle&#10;\end{align*}&#10;\end{document}"/>
  <p:tag name="IGUANATEXSIZE" val="20"/>
  <p:tag name="IGUANATEXCURSOR" val="18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5,3881"/>
  <p:tag name="ORIGINALWIDTH" val="2368,954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amp;= \frac{1}{\sqrt{N}} \sum_n \exp\left({\text{i}\vec{k}\cdot\vec{r}_n}\right)\hat{S}_{\text{tot.}}^z |n\rangle\\&#10;&amp;= \frac{1}{\sqrt{N}} \sum_n \exp\left({\text{i}\vec{k}\cdot\vec{r}_n}\right)(NS-1)|n\rangle\\&#10;&amp;= (NS-1) |\vec{k}\rangle&#10;\end{align*}&#10;&#10;&#10;\end{document}"/>
  <p:tag name="IGUANATEXSIZE" val="20"/>
  <p:tag name="IGUANATEXCURSOR" val="325"/>
  <p:tag name="TRANSPARENCY" val="Wahr"/>
  <p:tag name="COLORHEX" val="000000"/>
  <p:tag name="LATEXENGINEID" val="0"/>
  <p:tag name="TEMPFOLDER" val="c:\temp\"/>
  <p:tag name="LATEXFORMHEIGHT" val="320"/>
  <p:tag name="LATEXFORMWIDTH" val="684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3,1646"/>
  <p:tag name="ORIGINALWIDTH" val="966,6292"/>
  <p:tag name="OUTPUTTYPE" val="PNG"/>
  <p:tag name="IGUANATEXVERSION" val="161"/>
  <p:tag name="LATEXADDIN" val="\documentclass{article}&#10;\usepackage{amsmath}&#10;\pagestyle{empty}&#10;\begin{document}&#10;&#10;\begin{align*}&#10;\langle \vec{k}|\hat{S}_{i}^x|\vec{k}\rangle &amp;= 0\\&#10;\langle \vec{k}|\hat{S}_{i}^y|\vec{k}\rangle &amp;= 0\\&#10;\langle \vec{k}|\hat{S}_{i}^z|\vec{k}\rangle &amp;= S - \frac{1}{N}&#10;\end{align*}&#10;&#10;&#10;\end{document}"/>
  <p:tag name="IGUANATEXSIZE" val="20"/>
  <p:tag name="IGUANATEXCURSOR" val="19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556,4305"/>
  <p:tag name="OUTPUTTYPE" val="PNG"/>
  <p:tag name="IGUANATEXVERSION" val="162"/>
  <p:tag name="LATEXADDIN" val="\documentclass{article}&#10;\usepackage{amsmath}&#10;\pagestyle{empty}&#10;\begin{document}&#10;&#10;\begin{align*}&#10;\mathcal{H}|\vec{k}\rangle &amp;= \ldots&#10;\end{align*}&#10;&#10;&#10;\end{document}"/>
  <p:tag name="IGUANATEXSIZE" val="20"/>
  <p:tag name="IGUANATEXCURSOR" val="132"/>
  <p:tag name="TRANSPARENCY" val="Wahr"/>
  <p:tag name="COLORHEX" val="000000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70,229"/>
  <p:tag name="ORIGINALWIDTH" val="4346,457"/>
  <p:tag name="OUTPUTTYPE" val="PNG"/>
  <p:tag name="IGUANATEXVERSION" val="161"/>
  <p:tag name="LATEXADDIN" val="\documentclass{article}&#10;\usepackage{amsmath}&#10;\pagestyle{empty}&#10;\begin{document}&#10;&#10;\begin{align*}&#10;\mathcal{H}|\vec{k}\rangle &amp;= \frac{1}{\sqrt{N}} \sum_n \exp\left({\text{i}\vec{k}\cdot\vec{r}_n}\right) \mathcal{H} |n\rangle\\&#10; &amp;= \frac{1}{\sqrt{N}} \sum_n \exp\left({\text{i}\vec{k}\cdot\vec{r}_n}\right)\left(\left(E_0 + 2zJS\right)|n\rangle - 2JS\sum_\Delta|n+ \Delta\rangle \right)\\&#10; &amp;= \frac{1}{\sqrt{N}}\left( \sum_n  \left(E_0 + 2zJS\right)\exp\left({\text{i}\vec{k}\cdot\vec{r}_n}\right) |n\rangle -  2JS\sum_{n,\Delta} \exp\left({\text{i}\vec{k}\cdot\vec{r}_n}\right) |n+\Delta\rangle \right)\\&#10; &amp;= \left(  \left(E_0 + 2zJS\right) |\vec{k}\rangle - \frac{1}{\sqrt{N}} 2JS\sum_{\Delta, m} \exp\left({\text{i}\vec{k}\cdot\vec{r}_{m-\Delta}}\right)  |m\rangle \right)\\&#10; &amp;= \left(  \left(E_0 + 2zJS\right) |\vec{k}\rangle - 2JS\sum_{\Delta} \exp\left(-\text{i}\vec{k}\cdot\vec{r}_\Delta \right) |\vec{k}\rangle \right)\\&#10;\end{align*}&#10;&#10;&#10;\end{document}"/>
  <p:tag name="IGUANATEXSIZE" val="20"/>
  <p:tag name="IGUANATEXCURSOR" val="830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3,041"/>
  <p:tag name="ORIGINALWIDTH" val="4011,999"/>
  <p:tag name="OUTPUTTYPE" val="PNG"/>
  <p:tag name="IGUANATEXVERSION" val="161"/>
  <p:tag name="LATEXADDIN" val="\documentclass{article}&#10;\usepackage{amsmath}&#10;\pagestyle{empty}&#10;\begin{document}&#10;&#10;\begin{align*}&#10;\mathcal{H}|\vec{k}\rangle  &amp;= \left(  \left(E_0 + 2zJS\right) |\vec{k}\rangle + 2JS\sum_{\Delta&gt;0} -\exp\left(-\text{i}\vec{k}\cdot\vec{r}_\Delta \right) -\exp\left(\text{i}\vec{k}\cdot\vec{r}_\Delta \right) |\vec{k}\rangle \right)\\&#10;&amp;= \left(  \left(E_0 + 2zJS\right) |\vec{k}\rangle + 2JS\sum_{\Delta&gt;0} -2\cos\left(\vec{k}\cdot\vec{r}_\Delta \right) |\vec{k}\rangle \right)\\&#10;&amp;= \left(  \left(E_0 + 2zJS\right) |\vec{k}\rangle + 2JS\sum_{\Delta} -\cos\left(\vec{k}\cdot\vec{r}_\Delta \right) |\vec{k}\rangle \right)\\&#10;&amp;= \left(  E_0  |\vec{k}\rangle + 2JS\sum_{\Delta} \left(1 -\cos\left(\vec{k}\cdot\vec{r}_\Delta \right)\right) |\vec{k}\rangle \right)\\&#10;\end{align*}&#10;&#10;&#10;\end{document}"/>
  <p:tag name="IGUANATEXSIZE" val="20"/>
  <p:tag name="IGUANATEXCURSOR" val="63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3,041"/>
  <p:tag name="ORIGINALWIDTH" val="4011,999"/>
  <p:tag name="OUTPUTTYPE" val="PNG"/>
  <p:tag name="IGUANATEXVERSION" val="161"/>
  <p:tag name="LATEXADDIN" val="\documentclass{article}&#10;\usepackage{amsmath}&#10;\pagestyle{empty}&#10;\begin{document}&#10;&#10;\begin{align*}&#10;\mathcal{H}|\vec{k}\rangle  &amp;= \left(  \left(E_0 + 2zJS\right) |\vec{k}\rangle + 2JS\sum_{\Delta&gt;0} -\exp\left(-\text{i}\vec{k}\cdot\vec{r}_\Delta \right) -\exp\left(\text{i}\vec{k}\cdot\vec{r}_\Delta \right) |\vec{k}\rangle \right)\\&#10;&amp;= \left(  \left(E_0 + 2zJS\right) |\vec{k}\rangle + 2JS\sum_{\Delta&gt;0} -2\cos\left(\vec{k}\cdot\vec{r}_\Delta \right) |\vec{k}\rangle \right)\\&#10;&amp;= \left(  \left(E_0 + 2zJS\right) |\vec{k}\rangle + 2JS\sum_{\Delta} -\cos\left(\vec{k}\cdot\vec{r}_\Delta \right) |\vec{k}\rangle \right)\\&#10;&amp;= \left(  E_0  |\vec{k}\rangle + 2JS\sum_{\Delta} \left(1 -\cos\left(\vec{k}\cdot\vec{r}_\Delta \right)\right) |\vec{k}\rangle \right)\\&#10;\end{align*}&#10;&#10;&#10;\end{document}"/>
  <p:tag name="IGUANATEXSIZE" val="20"/>
  <p:tag name="IGUANATEXCURSOR" val="63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4,117"/>
  <p:tag name="ORIGINALWIDTH" val="3055,118"/>
  <p:tag name="OUTPUTTYPE" val="PNG"/>
  <p:tag name="IGUANATEXVERSION" val="161"/>
  <p:tag name="LATEXADDIN" val="\documentclass{article}&#10;\usepackage{amsmath}&#10;\pagestyle{empty}&#10;\begin{document}&#10;&#10;\begin{align*}&#10;\mathcal{H} &amp;= -  \sum_{i, \Delta} J_{i,i+\Delta} \cdot \hat{S}_i \cdot \hat{S}_{i+\Delta} \\&#10;&amp;= - \sum_{i, \Delta} J_{i,i+\Delta} \cdot \left( \hat{S}_i^x  \hat{S}_j^x + \hat{S}_i^y  \hat{S}_{i+\Delta}^y + \hat{S}_i^z \hat{S}_{i+\Delta}^z \right)\\&#10;&amp;= - \sum_{i, \Delta} J_{i,i+\Delta} \cdot \left( \frac{1}{2} \left\{ \hat{S}_i^+ \hat{S}_{i+\Delta}^- +\hat{S}_i^- \hat{S}_{i+\Delta}^+\right\} + \hat{S}_i^z  \hat{S}_{i+\Delta}^z \right)&#10;\end{align*}&#10;&#10;&#10;\end{document}"/>
  <p:tag name="IGUANATEXSIZE" val="20"/>
  <p:tag name="IGUANATEXCURSOR" val="351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3,041"/>
  <p:tag name="ORIGINALWIDTH" val="4011,999"/>
  <p:tag name="OUTPUTTYPE" val="PNG"/>
  <p:tag name="IGUANATEXVERSION" val="161"/>
  <p:tag name="LATEXADDIN" val="\documentclass{article}&#10;\usepackage{amsmath}&#10;\pagestyle{empty}&#10;\begin{document}&#10;&#10;\begin{align*}&#10;\mathcal{H}|\vec{k}\rangle  &amp;= \left(  \left(E_0 + 2zJS\right) |\vec{k}\rangle + 2JS\sum_{\Delta&gt;0} -\exp\left(-\text{i}\vec{k}\cdot\vec{r}_\Delta \right) -\exp\left(\text{i}\vec{k}\cdot\vec{r}_\Delta \right) |\vec{k}\rangle \right)\\&#10;&amp;= \left(  \left(E_0 + 2zJS\right) |\vec{k}\rangle + 2JS\sum_{\Delta&gt;0} -2\cos\left(\vec{k}\cdot\vec{r}_\Delta \right) |\vec{k}\rangle \right)\\&#10;&amp;= \left(  \left(E_0 + 2zJS\right) |\vec{k}\rangle + 2JS\sum_{\Delta} -\cos\left(\vec{k}\cdot\vec{r}_\Delta \right) |\vec{k}\rangle \right)\\&#10;&amp;= \left(  E_0  |\vec{k}\rangle + 2JS\sum_{\Delta} \left(1 -\cos\left(\vec{k}\cdot\vec{r}_\Delta \right)\right) |\vec{k}\rangle \right)\\&#10;\end{align*}&#10;&#10;&#10;\end{document}"/>
  <p:tag name="IGUANATEXSIZE" val="20"/>
  <p:tag name="IGUANATEXCURSOR" val="63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7,9377"/>
  <p:tag name="ORIGINALWIDTH" val="2421,447"/>
  <p:tag name="OUTPUTTYPE" val="PNG"/>
  <p:tag name="IGUANATEXVERSION" val="161"/>
  <p:tag name="LATEXADDIN" val="\documentclass{article}&#10;\usepackage{amsmath}&#10;\pagestyle{empty}&#10;\begin{document}&#10;&#10;&#10;\begin{align*}&#10;\mathcal{H} |\vec{k}\rangle &amp;=  \left( E_0  |\vec{k}\rangle + 4JS \left(1 -\cos\left(\vec{k}\cdot\vec{r}_\Delta \right)\right) |\vec{k}\rangle \right)\\&#10;\Delta E &amp;=   4JS \left(1 -\cos\left(\vec{k}\cdot\vec{r}_\Delta \right)\right)&#10;\end{align*}&#10;&#10;\end{document}"/>
  <p:tag name="IGUANATEXSIZE" val="20"/>
  <p:tag name="IGUANATEXCURSOR" val="26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3,618"/>
  <p:tag name="ORIGINALWIDTH" val="3346,832"/>
  <p:tag name="OUTPUTTYPE" val="PNG"/>
  <p:tag name="IGUANATEXVERSION" val="161"/>
  <p:tag name="LATEXADDIN" val="\documentclass{article}&#10;\usepackage{amsmath}&#10;\pagestyle{empty}&#10;\begin{document}&#10;&#10;\begin{align*}&#10;\mathcal{H}_Z &amp;= -  \sum_{i, \Delta} J \cdot \hat{S}_i \cdot \hat{S}_{i+\Delta} - \sum_i \vec{B} \cdot \hat{S}_i \\&#10;&amp;= -  \sum_{i, \Delta} J \cdot \hat{S}_i \cdot \hat{S}_{i+\Delta}  - \sum_i {B}^z \cdot \hat{S}_i^z \\&#10;&amp;= - \sum_{i, \Delta} J \cdot \left( \frac{1}{2} \left\{ \hat{S}_i^+ \hat{S}_{i+\Delta}^- +\hat{S}_i^- \hat{S}_{i+\Delta}^+\right\} + \hat{S}_i^z  \hat{S}_{i+\Delta}^z  \right)+ {B}^z\hat{S}_i^z&#10;\end{align*}&#10;&#10;&#10;\end{document}"/>
  <p:tag name="IGUANATEXSIZE" val="20"/>
  <p:tag name="IGUANATEXCURSOR" val="496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2857,893"/>
  <p:tag name="OUTPUTTYPE" val="PNG"/>
  <p:tag name="IGUANATEXVERSION" val="161"/>
  <p:tag name="LATEXADDIN" val="\documentclass{article}&#10;\usepackage{amsmath}&#10;\pagestyle{empty}&#10;\begin{document}&#10;&#10;&#10;\begin{align*}&#10;\mathcal{H}_Z |\vec{k}\rangle =  \left(   E_{0,Z} + B^z + 2 JS\sum_{\Delta} \left(1-\cos(\vec{k}\vec{r}_\Delta) \right) \right)|k\rangle\\&#10;\end{align*}&#10;&#10;\end{document}"/>
  <p:tag name="IGUANATEXSIZE" val="20"/>
  <p:tag name="IGUANATEXCURSOR" val="14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3,618"/>
  <p:tag name="ORIGINALWIDTH" val="3346,832"/>
  <p:tag name="OUTPUTTYPE" val="PNG"/>
  <p:tag name="IGUANATEXVERSION" val="161"/>
  <p:tag name="LATEXADDIN" val="\documentclass{article}&#10;\usepackage{amsmath}&#10;\pagestyle{empty}&#10;\begin{document}&#10;&#10;\begin{align*}&#10;\mathcal{H}_Z &amp;= -  \sum_{i, \Delta} J \cdot \hat{S}_i \cdot \hat{S}_{i+\Delta} - \sum_i \vec{B} \cdot \hat{S}_i \\&#10;&amp;= -  \sum_{i, \Delta} J \cdot \hat{S}_i \cdot \hat{S}_{i+\Delta}  - \sum_i {B}^z \cdot \hat{S}_i^z \\&#10;&amp;= - \sum_{i, \Delta} J \cdot \left( \frac{1}{2} \left\{ \hat{S}_i^+ \hat{S}_{i+\Delta}^- +\hat{S}_i^- \hat{S}_{i+\Delta}^+\right\} + \hat{S}_i^z  \hat{S}_{i+\Delta}^z  \right)+ {B}^z\hat{S}_i^z&#10;\end{align*}&#10;&#10;&#10;\end{document}"/>
  <p:tag name="IGUANATEXSIZE" val="20"/>
  <p:tag name="IGUANATEXCURSOR" val="496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5,4818"/>
  <p:tag name="ORIGINALWIDTH" val="1492,313"/>
  <p:tag name="OUTPUTTYPE" val="PNG"/>
  <p:tag name="IGUANATEXVERSION" val="161"/>
  <p:tag name="LATEXADDIN" val="\documentclass{article}&#10;\usepackage{amsmath}&#10;\pagestyle{empty}&#10;\begin{document}&#10;&#10;&#10;\begin{align*}&#10;E_{0,Z} = - z J N \cdot S^2 - NSB^z&#10;\end{align*}&#10;&#10;\end{document}"/>
  <p:tag name="IGUANATEXSIZE" val="20"/>
  <p:tag name="IGUANATEXCURSOR" val="12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317,2103"/>
  <p:tag name="OUTPUTTYPE" val="PNG"/>
  <p:tag name="IGUANATEXVERSION" val="161"/>
  <p:tag name="LATEXADDIN" val="\documentclass{article}&#10;\usepackage{amsmath}&#10;\pagestyle{empty}&#10;\begin{document}&#10;&#10;\begin{align*}&#10;\hbar E(\vec{k})&#10;\end{align*}&#10;&#10;&#10;\end{document}"/>
  <p:tag name="IGUANATEXSIZE" val="20"/>
  <p:tag name="IGUANATEXCURSOR" val="10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317,2103"/>
  <p:tag name="OUTPUTTYPE" val="PNG"/>
  <p:tag name="IGUANATEXVERSION" val="161"/>
  <p:tag name="LATEXADDIN" val="\documentclass{article}&#10;\usepackage{amsmath}&#10;\pagestyle{empty}&#10;\begin{document}&#10;&#10;\begin{align*}&#10;\hbar E(\vec{k})&#10;\end{align*}&#10;&#10;&#10;\end{document}"/>
  <p:tag name="IGUANATEXSIZE" val="20"/>
  <p:tag name="IGUANATEXCURSOR" val="10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317,2103"/>
  <p:tag name="OUTPUTTYPE" val="PNG"/>
  <p:tag name="IGUANATEXVERSION" val="161"/>
  <p:tag name="LATEXADDIN" val="\documentclass{article}&#10;\usepackage{amsmath}&#10;\pagestyle{empty}&#10;\begin{document}&#10;&#10;\begin{align*}&#10;\hbar E(\vec{k})&#10;\end{align*}&#10;&#10;&#10;\end{document}"/>
  <p:tag name="IGUANATEXSIZE" val="20"/>
  <p:tag name="IGUANATEXCURSOR" val="10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808,774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dots \propto T^{3/2}&#10;\end{align*}&#10;&#10;&#10;\end{document}"/>
  <p:tag name="IGUANATEXSIZE" val="20"/>
  <p:tag name="IGUANATEXCURSOR" val="15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808,774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dots \propto T^{3/2}&#10;\end{align*}&#10;&#10;&#10;\end{document}"/>
  <p:tag name="IGUANATEXSIZE" val="20"/>
  <p:tag name="IGUANATEXCURSOR" val="15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0,1575"/>
  <p:tag name="ORIGINALWIDTH" val="3320,585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eft(\frac{k_BT}{\hbar}\right)^\frac{3}{2} \int_0^\infty \frac{\sqrt{\frac{\hbar\omega}{k_BT}}}{\exp(\hbar\omega/k_B T) -1} \text{d} \left(\frac{\hbar\omega}{k_BT}\right) \propto T^{3/2}&#10;\end{align*}&#10;&#10;&#10;\end{document}"/>
  <p:tag name="IGUANATEXSIZE" val="20"/>
  <p:tag name="IGUANATEXCURSOR" val="3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6,183"/>
  <p:tag name="ORIGINALWIDTH" val="1370,829"/>
  <p:tag name="OUTPUTTYPE" val="PNG"/>
  <p:tag name="IGUANATEXVERSION" val="161"/>
  <p:tag name="LATEXADDIN" val="\documentclass{article}&#10;\usepackage{amsmath}&#10;\pagestyle{empty}&#10;\begin{document}&#10;&#10;\begin{align*}&#10;\hbar \omega \approx 2J S k^2 a^2\\&#10;\omega \approx k^2&#10;DOS(k)\text{d}k \propto q^2 \text{d}q\\&#10;DOS\text{d}\omega \propto \sqrt{\omega} \text{d}\omega&#10;\end{align*}&#10;&#10;&#10;&#10;\end{document}"/>
  <p:tag name="IGUANATEXSIZE" val="20"/>
  <p:tag name="IGUANATEXCURSOR" val="245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30,4837"/>
  <p:tag name="OUTPUTTYPE" val="PNG"/>
  <p:tag name="IGUANATEXVERSION" val="162"/>
  <p:tag name="LATEXADDIN" val="\documentclass{article}&#10;\usepackage{amsmath}&#10;\pagestyle{empty}&#10;\begin{document}&#10;&#10;&#10;\begin{align*}&#10;|n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184,4769"/>
  <p:tag name="OUTPUTTYPE" val="PNG"/>
  <p:tag name="IGUANATEXVERSION" val="162"/>
  <p:tag name="LATEXADDIN" val="\documentclass{article}&#10;\usepackage{amsmath}&#10;\pagestyle{empty}&#10;\begin{document}&#10;$J_{2,3}$&#10;&#10;&#10;&#10;\end{document}"/>
  <p:tag name="IGUANATEXSIZE" val="20"/>
  <p:tag name="IGUANATEXCURSOR" val="8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,4841"/>
  <p:tag name="ORIGINALWIDTH" val="1100,862"/>
  <p:tag name="OUTPUTTYPE" val="PNG"/>
  <p:tag name="IGUANATEXVERSION" val="162"/>
  <p:tag name="LATEXADDIN" val="\documentclass{article}&#10;\usepackage{amsmath}&#10;\pagestyle{empty}&#10;\begin{document}&#10;&#10;\begin{align*}&#10;\hat{a}_n |n_\sigma\rangle =  \sqrt{\sigma_n} |n_{\sigma-1}\rangle  &#10;\end{align*}&#10;&#10;&#10;\end{document}"/>
  <p:tag name="IGUANATEXSIZE" val="20"/>
  <p:tag name="IGUANATEXCURSOR" val="15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314,586"/>
  <p:tag name="OUTPUTTYPE" val="PNG"/>
  <p:tag name="IGUANATEXVERSION" val="162"/>
  <p:tag name="LATEXADDIN" val="\documentclass{article}&#10;\usepackage{amsmath}&#10;\pagestyle{empty}&#10;\begin{document}&#10;&#10;\begin{align*}&#10;\hat{a}^\dagger_n |n_\sigma\rangle =  \sqrt{\sigma_n +1} |n_{\sigma+1}\rangle  &#10;\end{align*}&#10;&#10;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380,2025"/>
  <p:tag name="OUTPUTTYPE" val="PNG"/>
  <p:tag name="IGUANATEXVERSION" val="162"/>
  <p:tag name="LATEXADDIN" val="\documentclass{article}&#10;\usepackage{amsmath}&#10;\pagestyle{empty}&#10;\begin{document}&#10;&#10;\begin{align*}&#10;\sigma \leq 2S&#10;\end{align*}&#10;&#10;&#10;\end{document}"/>
  <p:tag name="IGUANATEXSIZE" val="20"/>
  <p:tag name="IGUANATEXCURSOR" val="11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464,192"/>
  <p:tag name="OUTPUTTYPE" val="PNG"/>
  <p:tag name="IGUANATEXVERSION" val="162"/>
  <p:tag name="LATEXADDIN" val="\documentclass{article}&#10;\usepackage{amsmath}&#10;\pagestyle{empty}&#10;\begin{document}&#10;&#10;\begin{align*}&#10;\hat{S}_n^- |n_{2S}\rangle =  \sqrt{2S} \sqrt{2S+1} \sqrt{1-\frac{2S}{2S}}|n_{2S+1}\rangle = 0 &#10;\end{align*}&#10;&#10;&#10;\end{document}"/>
  <p:tag name="IGUANATEXSIZE" val="20"/>
  <p:tag name="IGUANATEXCURSOR" val="19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41,99472"/>
  <p:tag name="OUTPUTTYPE" val="PNG"/>
  <p:tag name="IGUANATEXVERSION" val="162"/>
  <p:tag name="LATEXADDIN" val="\documentclass{article}&#10;\usepackage{amsmath}&#10;\pagestyle{empty}&#10;\begin{document}&#10;$1$&#10;&#10;&#10;&#10;\end{document}"/>
  <p:tag name="IGUANATEXSIZE" val="20"/>
  <p:tag name="IGUANATEXCURSOR" val="8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,4841"/>
  <p:tag name="ORIGINALWIDTH" val="1100,862"/>
  <p:tag name="OUTPUTTYPE" val="PNG"/>
  <p:tag name="IGUANATEXVERSION" val="162"/>
  <p:tag name="LATEXADDIN" val="\documentclass{article}&#10;\usepackage{amsmath}&#10;\pagestyle{empty}&#10;\begin{document}&#10;&#10;\begin{align*}&#10;\hat{a}_n |n_\sigma\rangle =  \sqrt{\sigma_n} |n_{\sigma-1}\rangle  &#10;\end{align*}&#10;&#10;&#10;\end{document}"/>
  <p:tag name="IGUANATEXSIZE" val="20"/>
  <p:tag name="IGUANATEXCURSOR" val="15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314,586"/>
  <p:tag name="OUTPUTTYPE" val="PNG"/>
  <p:tag name="IGUANATEXVERSION" val="162"/>
  <p:tag name="LATEXADDIN" val="\documentclass{article}&#10;\usepackage{amsmath}&#10;\pagestyle{empty}&#10;\begin{document}&#10;&#10;\begin{align*}&#10;\hat{a}^\dagger_n |n_\sigma\rangle =  \sqrt{\sigma_n +1} |n_{\sigma+1}\rangle  &#10;\end{align*}&#10;&#10;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34,833"/>
  <p:tag name="OUTPUTTYPE" val="PNG"/>
  <p:tag name="IGUANATEXVERSION" val="162"/>
  <p:tag name="LATEXADDIN" val="\documentclass{article}&#10;\usepackage{amsmath}&#10;\pagestyle{empty}&#10;\begin{document}&#10;&#10;\begin{align*}&#10;\hat{S}_n^+ =  \sqrt{2S}\sqrt{1-\frac{\hat{a}^\dagger_n\hat{a}_n }{2S}} \hat{a}_n&#10;\end{align*}&#10;&#10;&#10;\end{document}"/>
  <p:tag name="IGUANATEXSIZE" val="20"/>
  <p:tag name="IGUANATEXCURSOR" val="16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46,082"/>
  <p:tag name="OUTPUTTYPE" val="PNG"/>
  <p:tag name="IGUANATEXVERSION" val="162"/>
  <p:tag name="LATEXADDIN" val="\documentclass{article}&#10;\usepackage{amsmath}&#10;\pagestyle{empty}&#10;\begin{document}&#10;&#10;\begin{align*}&#10;\hat{S}_n^- =  \sqrt{2S}\hat{a}_n^\dagger\sqrt{1-\frac{\hat{a}^\dagger_n\hat{a}_n }{2S}} &#10;\end{align*}&#10;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003,375"/>
  <p:tag name="OUTPUTTYPE" val="PNG"/>
  <p:tag name="IGUANATEXVERSION" val="162"/>
  <p:tag name="LATEXADDIN" val="\documentclass{article}&#10;\usepackage{amsmath}&#10;\pagestyle{empty}&#10;\begin{document}&#10;&#10;\begin{align*}&#10;\hat{a}_n^\dagger \hat{a}_n |n_\sigma\rangle =  \sigma_n |n_{\sigma}\rangle  &#10;\end{align*}&#10;&#10;&#10;\end{document}"/>
  <p:tag name="IGUANATEXSIZE" val="20"/>
  <p:tag name="IGUANATEXCURSOR" val="14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570,304"/>
  <p:tag name="OUTPUTTYPE" val="PNG"/>
  <p:tag name="IGUANATEXVERSION" val="162"/>
  <p:tag name="LATEXADDIN" val="\documentclass{article}&#10;\usepackage{amsmath}&#10;\pagestyle{empty}&#10;\begin{document}&#10;&#10;\begin{align*}&#10;\hat{a}_n^\dagger \hat{a}_n |n_{\sigma-1}\rangle =  (\sigma_n-1) |n_{\sigma-1}\rangle  &#10;\end{align*}&#10;&#10;&#10;\end{document}"/>
  <p:tag name="IGUANATEXSIZE" val="20"/>
  <p:tag name="IGUANATEXCURSOR" val="17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34,833"/>
  <p:tag name="OUTPUTTYPE" val="PNG"/>
  <p:tag name="IGUANATEXVERSION" val="162"/>
  <p:tag name="LATEXADDIN" val="\documentclass{article}&#10;\usepackage{amsmath}&#10;\pagestyle{empty}&#10;\begin{document}&#10;&#10;\begin{align*}&#10;\hat{S}_n^+ =  \sqrt{2S}\sqrt{1-\frac{\hat{a}^\dagger_n\hat{a}_n }{2S}} \hat{a}_n&#10;\end{align*}&#10;&#10;&#10;\end{document}"/>
  <p:tag name="IGUANATEXSIZE" val="20"/>
  <p:tag name="IGUANATEXCURSOR" val="16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heme/theme1.xml><?xml version="1.0" encoding="utf-8"?>
<a:theme xmlns:a="http://schemas.openxmlformats.org/drawingml/2006/main" name="PPT_UniKN">
  <a:themeElements>
    <a:clrScheme name="UNIK Farben PowerPoint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009AD1"/>
      </a:accent1>
      <a:accent2>
        <a:srgbClr val="59B6DC"/>
      </a:accent2>
      <a:accent3>
        <a:srgbClr val="A0D3E6"/>
      </a:accent3>
      <a:accent4>
        <a:srgbClr val="C8E5EF"/>
      </a:accent4>
      <a:accent5>
        <a:srgbClr val="B2B2B2"/>
      </a:accent5>
      <a:accent6>
        <a:srgbClr val="808080"/>
      </a:accent6>
      <a:hlink>
        <a:srgbClr val="5F5F5F"/>
      </a:hlink>
      <a:folHlink>
        <a:srgbClr val="919191"/>
      </a:folHlink>
    </a:clrScheme>
    <a:fontScheme name="UNIK Schrift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7" id="{C2ACFBF1-D273-2A45-BA74-4F502F60B375}" vid="{0EE5357B-5458-6C42-B046-B27BD377E1CB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Präsentation_16-9</Template>
  <TotalTime>0</TotalTime>
  <Words>5726</Words>
  <Application>Microsoft Office PowerPoint</Application>
  <PresentationFormat>Breitbild</PresentationFormat>
  <Paragraphs>2186</Paragraphs>
  <Slides>100</Slides>
  <Notes>64</Notes>
  <HiddenSlides>27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100</vt:i4>
      </vt:variant>
    </vt:vector>
  </HeadingPairs>
  <TitlesOfParts>
    <vt:vector size="105" baseType="lpstr">
      <vt:lpstr>Amiri</vt:lpstr>
      <vt:lpstr>Arial</vt:lpstr>
      <vt:lpstr>Calibri</vt:lpstr>
      <vt:lpstr>Cambria Math</vt:lpstr>
      <vt:lpstr>PPT_UniKN</vt:lpstr>
      <vt:lpstr>PowerPoint-Präsentation</vt:lpstr>
      <vt:lpstr>Motivation</vt:lpstr>
      <vt:lpstr>Motivation</vt:lpstr>
      <vt:lpstr>Classification</vt:lpstr>
      <vt:lpstr>Spin-operators</vt:lpstr>
      <vt:lpstr>Heisenberg Theory of Ferromagnetism</vt:lpstr>
      <vt:lpstr>Heisenberg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Ferromagnetic Dispersion relation</vt:lpstr>
      <vt:lpstr>Ferromagnetic Dispersion relation</vt:lpstr>
      <vt:lpstr>Ferromagnetic Dispersion relation</vt:lpstr>
      <vt:lpstr>Ferromagnetic Dispersion relation</vt:lpstr>
      <vt:lpstr>Ferromagnetic Dispersion relation</vt:lpstr>
      <vt:lpstr>Ferromagnetic Dispersion relation with a magnetic Field</vt:lpstr>
      <vt:lpstr>Ferromagnetic Dispersion relation with a magnetic Field</vt:lpstr>
      <vt:lpstr>Recap</vt:lpstr>
      <vt:lpstr>Recap</vt:lpstr>
      <vt:lpstr>Recap</vt:lpstr>
      <vt:lpstr>Recap</vt:lpstr>
      <vt:lpstr>Recap</vt:lpstr>
      <vt:lpstr>Magnons as Bosons</vt:lpstr>
      <vt:lpstr>Magnons as Bosons</vt:lpstr>
      <vt:lpstr>Magnons as Bosons</vt:lpstr>
      <vt:lpstr>Spin-Boson Transformation</vt:lpstr>
      <vt:lpstr>A Spin-Boson Transformation</vt:lpstr>
      <vt:lpstr>A Spin-Boson Transformation</vt:lpstr>
      <vt:lpstr>A Spin-Boson Transformation</vt:lpstr>
      <vt:lpstr>The Holstein Primakoff Spin-Boson Transformation</vt:lpstr>
      <vt:lpstr>PowerPoint-Präsentation</vt:lpstr>
      <vt:lpstr>The Holstein Primakoff Spin-Boson Transformation</vt:lpstr>
      <vt:lpstr>Holstein-Primakoff(HP)</vt:lpstr>
      <vt:lpstr>Holstein-Primakoff(HP)</vt:lpstr>
      <vt:lpstr>Linerarized 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 &amp; Bogolibuv transformation</vt:lpstr>
      <vt:lpstr>Holstein-Primakoff &amp; Bogoliubov transformation</vt:lpstr>
      <vt:lpstr>Holstein-Primakoff &amp; Bogoliubov transformation</vt:lpstr>
      <vt:lpstr>Holstein-Primakoff &amp; Bogoliubov transformation</vt:lpstr>
      <vt:lpstr>Visualising a Magnon</vt:lpstr>
      <vt:lpstr>Visualising a Magnon</vt:lpstr>
      <vt:lpstr>Outlook</vt:lpstr>
      <vt:lpstr>Weiss-Model eines Ferromagneten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Weitere Arten von magnetischer Ordnung</vt:lpstr>
      <vt:lpstr>NEWSFLASH</vt:lpstr>
      <vt:lpstr>Woher kommt die Aufruhr?</vt:lpstr>
      <vt:lpstr>Woher kommt die Aufruhr?</vt:lpstr>
      <vt:lpstr>Woher kommt die Aufruhr?</vt:lpstr>
      <vt:lpstr>Woher kommt die Aufruhr?</vt:lpstr>
      <vt:lpstr>Woher kommt die Aufruhr?</vt:lpstr>
      <vt:lpstr>Symmetrien</vt:lpstr>
      <vt:lpstr>Symmetrien</vt:lpstr>
      <vt:lpstr>Symmetrien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Symmetrie Beschreibung der Phasen</vt:lpstr>
      <vt:lpstr>Symmetrie Beschreibung der Phasen</vt:lpstr>
      <vt:lpstr>Symmetrie Beschreibung der Phasen</vt:lpstr>
      <vt:lpstr>Eigenschaften der Phasen </vt:lpstr>
      <vt:lpstr>Altermagnetismus</vt:lpstr>
      <vt:lpstr>Altermagnetismus</vt:lpstr>
      <vt:lpstr>Altermagnetismus</vt:lpstr>
      <vt:lpstr>Symmetrie Beschreibung der Phasen</vt:lpstr>
      <vt:lpstr>Altermagnetismus</vt:lpstr>
      <vt:lpstr>Altermagnetismus</vt:lpstr>
    </vt:vector>
  </TitlesOfParts>
  <Company>Universität Konstanz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 mit Bild, Typografie: Arial Bold, maximal  über vier Zeilen</dc:title>
  <dc:creator>Annalena.Kampermann</dc:creator>
  <dc:description>Vorlage Praesentation – Office 2010;_x000d_
Version 010;_x000d_
2015-03-03;</dc:description>
  <cp:lastModifiedBy>Julian Beisch</cp:lastModifiedBy>
  <cp:revision>165</cp:revision>
  <cp:lastPrinted>2024-12-03T20:13:17Z</cp:lastPrinted>
  <dcterms:created xsi:type="dcterms:W3CDTF">2022-11-02T07:03:49Z</dcterms:created>
  <dcterms:modified xsi:type="dcterms:W3CDTF">2024-12-15T00:09:25Z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rstellt von">
    <vt:lpwstr>STRICHPUNKT</vt:lpwstr>
  </property>
  <property fmtid="{D5CDD505-2E9C-101B-9397-08002B2CF9AE}" pid="3" name="Erstellt am">
    <vt:lpwstr>10.10.2014</vt:lpwstr>
  </property>
  <property fmtid="{D5CDD505-2E9C-101B-9397-08002B2CF9AE}" pid="4" name="Bearbeiter">
    <vt:lpwstr>gadamovich | office implementation</vt:lpwstr>
  </property>
  <property fmtid="{D5CDD505-2E9C-101B-9397-08002B2CF9AE}" pid="5" name="Version">
    <vt:lpwstr>010</vt:lpwstr>
  </property>
  <property fmtid="{D5CDD505-2E9C-101B-9397-08002B2CF9AE}" pid="6" name="Version vom">
    <vt:lpwstr>03.03.2015</vt:lpwstr>
  </property>
</Properties>
</file>